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15A_D234ADE0.xml" ContentType="application/vnd.ms-powerpoint.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modernComment_159_1BA7D801.xml" ContentType="application/vnd.ms-powerpoint.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modernComment_15B_93272757.xml" ContentType="application/vnd.ms-powerpoint.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modernComment_15C_FAB5408.xml" ContentType="application/vnd.ms-powerpoint.comment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4"/>
  </p:sldMasterIdLst>
  <p:notesMasterIdLst>
    <p:notesMasterId r:id="rId44"/>
  </p:notesMasterIdLst>
  <p:sldIdLst>
    <p:sldId id="256" r:id="rId5"/>
    <p:sldId id="331" r:id="rId6"/>
    <p:sldId id="257" r:id="rId7"/>
    <p:sldId id="260" r:id="rId8"/>
    <p:sldId id="277" r:id="rId9"/>
    <p:sldId id="309" r:id="rId10"/>
    <p:sldId id="343" r:id="rId11"/>
    <p:sldId id="338" r:id="rId12"/>
    <p:sldId id="297" r:id="rId13"/>
    <p:sldId id="336" r:id="rId14"/>
    <p:sldId id="298" r:id="rId15"/>
    <p:sldId id="315" r:id="rId16"/>
    <p:sldId id="299" r:id="rId17"/>
    <p:sldId id="335" r:id="rId18"/>
    <p:sldId id="278" r:id="rId19"/>
    <p:sldId id="301" r:id="rId20"/>
    <p:sldId id="318" r:id="rId21"/>
    <p:sldId id="304" r:id="rId22"/>
    <p:sldId id="322" r:id="rId23"/>
    <p:sldId id="337" r:id="rId24"/>
    <p:sldId id="306" r:id="rId25"/>
    <p:sldId id="333" r:id="rId26"/>
    <p:sldId id="307" r:id="rId27"/>
    <p:sldId id="346" r:id="rId28"/>
    <p:sldId id="308" r:id="rId29"/>
    <p:sldId id="345" r:id="rId30"/>
    <p:sldId id="339" r:id="rId31"/>
    <p:sldId id="310" r:id="rId32"/>
    <p:sldId id="347" r:id="rId33"/>
    <p:sldId id="311" r:id="rId34"/>
    <p:sldId id="328" r:id="rId35"/>
    <p:sldId id="341" r:id="rId36"/>
    <p:sldId id="312" r:id="rId37"/>
    <p:sldId id="348" r:id="rId38"/>
    <p:sldId id="313" r:id="rId39"/>
    <p:sldId id="296" r:id="rId40"/>
    <p:sldId id="342" r:id="rId41"/>
    <p:sldId id="262" r:id="rId42"/>
    <p:sldId id="26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62164F-94C8-D629-CA11-2F1E88B234FE}" name="JUSTIN WONG JUIN HNG" initials="JWJH" userId="JUSTIN WONG JUIN HNG"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46" autoAdjust="0"/>
    <p:restoredTop sz="96449" autoAdjust="0"/>
  </p:normalViewPr>
  <p:slideViewPr>
    <p:cSldViewPr snapToGrid="0">
      <p:cViewPr varScale="1">
        <p:scale>
          <a:sx n="117" d="100"/>
          <a:sy n="117" d="100"/>
        </p:scale>
        <p:origin x="21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omments/modernComment_159_1BA7D801.xml><?xml version="1.0" encoding="utf-8"?>
<p188:cmLst xmlns:a="http://schemas.openxmlformats.org/drawingml/2006/main" xmlns:r="http://schemas.openxmlformats.org/officeDocument/2006/relationships" xmlns:p188="http://schemas.microsoft.com/office/powerpoint/2018/8/main">
  <p188:cm id="{BA2205CE-6CBD-4ACA-A6E8-DA7C41E54CCA}" authorId="{C762164F-94C8-D629-CA11-2F1E88B234FE}" created="2022-02-14T11:23:06.623">
    <pc:sldMkLst xmlns:pc="http://schemas.microsoft.com/office/powerpoint/2013/main/command">
      <pc:docMk/>
      <pc:sldMk cId="463984641" sldId="345"/>
    </pc:sldMkLst>
    <p188:txBody>
      <a:bodyPr/>
      <a:lstStyle/>
      <a:p>
        <a:r>
          <a:rPr lang="en-GB"/>
          <a:t>since jan and dec have the highest parcentage difference from the previous month, this suggests  fuel prices during these periods are incredibly inconsistent.
</a:t>
        </a:r>
      </a:p>
    </p188:txBody>
  </p188:cm>
</p188:cmLst>
</file>

<file path=ppt/comments/modernComment_15A_D234ADE0.xml><?xml version="1.0" encoding="utf-8"?>
<p188:cmLst xmlns:a="http://schemas.openxmlformats.org/drawingml/2006/main" xmlns:r="http://schemas.openxmlformats.org/officeDocument/2006/relationships" xmlns:p188="http://schemas.microsoft.com/office/powerpoint/2018/8/main">
  <p188:cm id="{C009A2CD-4F9C-4DA9-9A3D-30EC89209CFC}" authorId="{C762164F-94C8-D629-CA11-2F1E88B234FE}" status="resolved" created="2022-02-14T11:19:46.149">
    <ac:deMkLst xmlns:ac="http://schemas.microsoft.com/office/drawing/2013/main/command">
      <pc:docMk xmlns:pc="http://schemas.microsoft.com/office/powerpoint/2013/main/command"/>
      <pc:sldMk xmlns:pc="http://schemas.microsoft.com/office/powerpoint/2013/main/command" cId="3526667744" sldId="346"/>
      <ac:picMk id="12" creationId="{A658FA38-D90F-4298-BEED-0E89CD7B7CF1}"/>
    </ac:deMkLst>
    <p188:txBody>
      <a:bodyPr/>
      <a:lstStyle/>
      <a:p>
        <a:r>
          <a:rPr lang="en-GB"/>
          <a:t>more frequent and larger maximums as fuel prices begin to increase
</a:t>
        </a:r>
      </a:p>
    </p188:txBody>
  </p188:cm>
</p188:cmLst>
</file>

<file path=ppt/comments/modernComment_15B_93272757.xml><?xml version="1.0" encoding="utf-8"?>
<p188:cmLst xmlns:a="http://schemas.openxmlformats.org/drawingml/2006/main" xmlns:r="http://schemas.openxmlformats.org/officeDocument/2006/relationships" xmlns:p188="http://schemas.microsoft.com/office/powerpoint/2018/8/main">
  <p188:cm id="{3D388F10-E458-41D7-8630-925A76E67386}" authorId="{C762164F-94C8-D629-CA11-2F1E88B234FE}" created="2022-02-14T11:23:06.623">
    <pc:sldMkLst xmlns:pc="http://schemas.microsoft.com/office/powerpoint/2013/main/command">
      <pc:docMk/>
      <pc:sldMk cId="463984641" sldId="345"/>
    </pc:sldMkLst>
    <p188:txBody>
      <a:bodyPr/>
      <a:lstStyle/>
      <a:p>
        <a:r>
          <a:rPr lang="en-GB"/>
          <a:t>since jan and dec have the highest parcentage difference from the previous month, this suggests  fuel prices during these periods are incredibly inconsistent.
</a:t>
        </a:r>
      </a:p>
    </p188:txBody>
  </p188:cm>
</p188:cmLst>
</file>

<file path=ppt/comments/modernComment_15C_FAB5408.xml><?xml version="1.0" encoding="utf-8"?>
<p188:cmLst xmlns:a="http://schemas.openxmlformats.org/drawingml/2006/main" xmlns:r="http://schemas.openxmlformats.org/officeDocument/2006/relationships" xmlns:p188="http://schemas.microsoft.com/office/powerpoint/2018/8/main">
  <p188:cm id="{94F829E1-B54F-4395-9F3D-09FCB0D71CE1}" authorId="{C762164F-94C8-D629-CA11-2F1E88B234FE}" created="2022-02-14T11:23:06.623">
    <pc:sldMkLst xmlns:pc="http://schemas.microsoft.com/office/powerpoint/2013/main/command">
      <pc:docMk/>
      <pc:sldMk cId="463984641" sldId="345"/>
    </pc:sldMkLst>
    <p188:txBody>
      <a:bodyPr/>
      <a:lstStyle/>
      <a:p>
        <a:r>
          <a:rPr lang="en-GB"/>
          <a:t>since jan and dec have the highest parcentage difference from the previous month, this suggests  fuel prices during these periods are incredibly inconsistent.
</a:t>
        </a:r>
      </a:p>
    </p188:txBody>
  </p188:cm>
</p188:cmLst>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A6888A-D19F-4776-952A-BDCB4ED607D2}" type="doc">
      <dgm:prSet loTypeId="urn:microsoft.com/office/officeart/2008/layout/VerticalCurvedList" loCatId="list" qsTypeId="urn:microsoft.com/office/officeart/2005/8/quickstyle/simple3" qsCatId="simple" csTypeId="urn:microsoft.com/office/officeart/2005/8/colors/colorful2" csCatId="colorful" phldr="1"/>
      <dgm:spPr/>
      <dgm:t>
        <a:bodyPr/>
        <a:lstStyle/>
        <a:p>
          <a:endParaRPr lang="en-US"/>
        </a:p>
      </dgm:t>
    </dgm:pt>
    <dgm:pt modelId="{A72D7CEC-F340-4995-8BEB-1311A17094F1}">
      <dgm:prSet/>
      <dgm:spPr/>
      <dgm:t>
        <a:bodyPr/>
        <a:lstStyle/>
        <a:p>
          <a:r>
            <a:rPr lang="en-US" dirty="0">
              <a:solidFill>
                <a:schemeClr val="bg2">
                  <a:lumMod val="25000"/>
                </a:schemeClr>
              </a:solidFill>
            </a:rPr>
            <a:t>What road facilities am I provided with as a car buyer?</a:t>
          </a:r>
        </a:p>
      </dgm:t>
    </dgm:pt>
    <dgm:pt modelId="{32B05D2C-BBF7-40A8-8BAB-28EC86B2ABDE}" type="parTrans" cxnId="{5C2A0631-610A-4618-AE62-74B30CE84028}">
      <dgm:prSet/>
      <dgm:spPr/>
      <dgm:t>
        <a:bodyPr/>
        <a:lstStyle/>
        <a:p>
          <a:endParaRPr lang="en-US"/>
        </a:p>
      </dgm:t>
    </dgm:pt>
    <dgm:pt modelId="{2757D8D8-974A-4CF2-BCCF-539B365C3C2A}" type="sibTrans" cxnId="{5C2A0631-610A-4618-AE62-74B30CE84028}">
      <dgm:prSet/>
      <dgm:spPr/>
      <dgm:t>
        <a:bodyPr/>
        <a:lstStyle/>
        <a:p>
          <a:endParaRPr lang="en-US"/>
        </a:p>
      </dgm:t>
    </dgm:pt>
    <dgm:pt modelId="{674A0229-2695-4054-853C-BA3A5ACF552D}">
      <dgm:prSet/>
      <dgm:spPr/>
      <dgm:t>
        <a:bodyPr/>
        <a:lstStyle/>
        <a:p>
          <a:r>
            <a:rPr lang="en-US" dirty="0">
              <a:solidFill>
                <a:schemeClr val="bg2">
                  <a:lumMod val="25000"/>
                </a:schemeClr>
              </a:solidFill>
            </a:rPr>
            <a:t>How much are average fuel </a:t>
          </a:r>
          <a:r>
            <a:rPr lang="en-US">
              <a:solidFill>
                <a:schemeClr val="bg2">
                  <a:lumMod val="25000"/>
                </a:schemeClr>
              </a:solidFill>
            </a:rPr>
            <a:t>prices?</a:t>
          </a:r>
          <a:endParaRPr lang="en-US" dirty="0">
            <a:solidFill>
              <a:schemeClr val="bg2">
                <a:lumMod val="25000"/>
              </a:schemeClr>
            </a:solidFill>
          </a:endParaRPr>
        </a:p>
      </dgm:t>
    </dgm:pt>
    <dgm:pt modelId="{90905FD2-09C9-42FC-9A1E-26C9F61019BB}" type="parTrans" cxnId="{82104CC5-85BE-4592-9AB4-2A0C0792B611}">
      <dgm:prSet/>
      <dgm:spPr/>
      <dgm:t>
        <a:bodyPr/>
        <a:lstStyle/>
        <a:p>
          <a:endParaRPr lang="en-US"/>
        </a:p>
      </dgm:t>
    </dgm:pt>
    <dgm:pt modelId="{E5F9DF66-8E1A-439B-B3D4-D245BF65AC75}" type="sibTrans" cxnId="{82104CC5-85BE-4592-9AB4-2A0C0792B611}">
      <dgm:prSet/>
      <dgm:spPr/>
      <dgm:t>
        <a:bodyPr/>
        <a:lstStyle/>
        <a:p>
          <a:endParaRPr lang="en-US"/>
        </a:p>
      </dgm:t>
    </dgm:pt>
    <dgm:pt modelId="{F33E6854-17B6-4569-9844-D3E650B398F9}">
      <dgm:prSet/>
      <dgm:spPr/>
      <dgm:t>
        <a:bodyPr/>
        <a:lstStyle/>
        <a:p>
          <a:r>
            <a:rPr lang="en-US" dirty="0">
              <a:solidFill>
                <a:schemeClr val="bg2">
                  <a:lumMod val="25000"/>
                </a:schemeClr>
              </a:solidFill>
            </a:rPr>
            <a:t>After I’m done driving, where do I park my car?</a:t>
          </a:r>
        </a:p>
      </dgm:t>
    </dgm:pt>
    <dgm:pt modelId="{565D818D-A30C-4EBF-8C47-674F3B043E58}" type="parTrans" cxnId="{C23A92CC-ED67-4E48-B59B-4544B4ACD3CE}">
      <dgm:prSet/>
      <dgm:spPr/>
      <dgm:t>
        <a:bodyPr/>
        <a:lstStyle/>
        <a:p>
          <a:endParaRPr lang="en-US"/>
        </a:p>
      </dgm:t>
    </dgm:pt>
    <dgm:pt modelId="{71A229E4-49B4-42D3-9AEC-E49C0C3BE80B}" type="sibTrans" cxnId="{C23A92CC-ED67-4E48-B59B-4544B4ACD3CE}">
      <dgm:prSet/>
      <dgm:spPr/>
      <dgm:t>
        <a:bodyPr/>
        <a:lstStyle/>
        <a:p>
          <a:endParaRPr lang="en-US"/>
        </a:p>
      </dgm:t>
    </dgm:pt>
    <dgm:pt modelId="{EA4029CE-B6E8-46B8-97C2-BE0A6E387069}">
      <dgm:prSet/>
      <dgm:spPr/>
      <dgm:t>
        <a:bodyPr/>
        <a:lstStyle/>
        <a:p>
          <a:r>
            <a:rPr lang="en-US" dirty="0">
              <a:solidFill>
                <a:schemeClr val="bg2">
                  <a:lumMod val="25000"/>
                </a:schemeClr>
              </a:solidFill>
            </a:rPr>
            <a:t>What are the most popular brand of cars sold and their respective models? How much do I have to pay for COE?</a:t>
          </a:r>
        </a:p>
      </dgm:t>
    </dgm:pt>
    <dgm:pt modelId="{45B960EA-2775-4EE2-8F68-BE6DAD130382}" type="parTrans" cxnId="{4960865E-23DA-47E2-BAA3-C8EB5897CC80}">
      <dgm:prSet/>
      <dgm:spPr/>
      <dgm:t>
        <a:bodyPr/>
        <a:lstStyle/>
        <a:p>
          <a:endParaRPr lang="en-US"/>
        </a:p>
      </dgm:t>
    </dgm:pt>
    <dgm:pt modelId="{9F1FCE0D-6AEC-41F4-8E94-96ADE700F8EA}" type="sibTrans" cxnId="{4960865E-23DA-47E2-BAA3-C8EB5897CC80}">
      <dgm:prSet/>
      <dgm:spPr/>
      <dgm:t>
        <a:bodyPr/>
        <a:lstStyle/>
        <a:p>
          <a:endParaRPr lang="en-US"/>
        </a:p>
      </dgm:t>
    </dgm:pt>
    <dgm:pt modelId="{2EA64D20-39A2-4B1A-9C3D-4BF47A5D9C0E}">
      <dgm:prSet/>
      <dgm:spPr/>
      <dgm:t>
        <a:bodyPr/>
        <a:lstStyle/>
        <a:p>
          <a:r>
            <a:rPr lang="en-US" dirty="0">
              <a:solidFill>
                <a:schemeClr val="bg2">
                  <a:lumMod val="25000"/>
                </a:schemeClr>
              </a:solidFill>
            </a:rPr>
            <a:t>What are the most common accidents? If I get into an accident, what are the average vehicle insurance prices</a:t>
          </a:r>
        </a:p>
      </dgm:t>
    </dgm:pt>
    <dgm:pt modelId="{8561FEB0-ADDF-4FB2-BC37-18344D1A8F06}" type="sibTrans" cxnId="{0C3E5666-C172-46CF-A918-E3BE2F891D08}">
      <dgm:prSet/>
      <dgm:spPr/>
      <dgm:t>
        <a:bodyPr/>
        <a:lstStyle/>
        <a:p>
          <a:endParaRPr lang="en-US"/>
        </a:p>
      </dgm:t>
    </dgm:pt>
    <dgm:pt modelId="{8A3E3F1D-2CBD-4F76-A500-95EF4F82C0F3}" type="parTrans" cxnId="{0C3E5666-C172-46CF-A918-E3BE2F891D08}">
      <dgm:prSet/>
      <dgm:spPr/>
      <dgm:t>
        <a:bodyPr/>
        <a:lstStyle/>
        <a:p>
          <a:endParaRPr lang="en-US"/>
        </a:p>
      </dgm:t>
    </dgm:pt>
    <dgm:pt modelId="{F61160FA-E46A-47FC-8161-71D941BF0B9C}" type="pres">
      <dgm:prSet presAssocID="{30A6888A-D19F-4776-952A-BDCB4ED607D2}" presName="Name0" presStyleCnt="0">
        <dgm:presLayoutVars>
          <dgm:chMax val="7"/>
          <dgm:chPref val="7"/>
          <dgm:dir/>
        </dgm:presLayoutVars>
      </dgm:prSet>
      <dgm:spPr/>
    </dgm:pt>
    <dgm:pt modelId="{F7E4A8C7-D6FA-4637-9519-732C60E52FAD}" type="pres">
      <dgm:prSet presAssocID="{30A6888A-D19F-4776-952A-BDCB4ED607D2}" presName="Name1" presStyleCnt="0"/>
      <dgm:spPr/>
    </dgm:pt>
    <dgm:pt modelId="{36E028C8-4E1B-4907-9C70-68372ADA4BE5}" type="pres">
      <dgm:prSet presAssocID="{30A6888A-D19F-4776-952A-BDCB4ED607D2}" presName="cycle" presStyleCnt="0"/>
      <dgm:spPr/>
    </dgm:pt>
    <dgm:pt modelId="{80888CA2-5AAC-4A10-97D9-A1C68D2A0D3A}" type="pres">
      <dgm:prSet presAssocID="{30A6888A-D19F-4776-952A-BDCB4ED607D2}" presName="srcNode" presStyleLbl="node1" presStyleIdx="0" presStyleCnt="5"/>
      <dgm:spPr/>
    </dgm:pt>
    <dgm:pt modelId="{B1718283-507A-46CA-9BEC-9BFF3BAE5BDA}" type="pres">
      <dgm:prSet presAssocID="{30A6888A-D19F-4776-952A-BDCB4ED607D2}" presName="conn" presStyleLbl="parChTrans1D2" presStyleIdx="0" presStyleCnt="1"/>
      <dgm:spPr/>
    </dgm:pt>
    <dgm:pt modelId="{C96FEB58-541F-4634-B167-44A4AC591CAA}" type="pres">
      <dgm:prSet presAssocID="{30A6888A-D19F-4776-952A-BDCB4ED607D2}" presName="extraNode" presStyleLbl="node1" presStyleIdx="0" presStyleCnt="5"/>
      <dgm:spPr/>
    </dgm:pt>
    <dgm:pt modelId="{EB6E8897-A7D9-4D13-96C6-35D88B77604D}" type="pres">
      <dgm:prSet presAssocID="{30A6888A-D19F-4776-952A-BDCB4ED607D2}" presName="dstNode" presStyleLbl="node1" presStyleIdx="0" presStyleCnt="5"/>
      <dgm:spPr/>
    </dgm:pt>
    <dgm:pt modelId="{DF3AD746-7FE7-432B-9817-63B7C8B93E86}" type="pres">
      <dgm:prSet presAssocID="{EA4029CE-B6E8-46B8-97C2-BE0A6E387069}" presName="text_1" presStyleLbl="node1" presStyleIdx="0" presStyleCnt="5">
        <dgm:presLayoutVars>
          <dgm:bulletEnabled val="1"/>
        </dgm:presLayoutVars>
      </dgm:prSet>
      <dgm:spPr/>
    </dgm:pt>
    <dgm:pt modelId="{2FB2AC59-700B-4EA4-B6F5-EBF34E5436C7}" type="pres">
      <dgm:prSet presAssocID="{EA4029CE-B6E8-46B8-97C2-BE0A6E387069}" presName="accent_1" presStyleCnt="0"/>
      <dgm:spPr/>
    </dgm:pt>
    <dgm:pt modelId="{D392B554-427A-4DF4-9D54-FF86A133FB92}" type="pres">
      <dgm:prSet presAssocID="{EA4029CE-B6E8-46B8-97C2-BE0A6E387069}" presName="accentRepeatNode" presStyleLbl="solidFgAcc1" presStyleIdx="0" presStyleCnt="5"/>
      <dgm:spPr/>
    </dgm:pt>
    <dgm:pt modelId="{FE64C8F5-DF34-473E-8565-A18AA8440C19}" type="pres">
      <dgm:prSet presAssocID="{A72D7CEC-F340-4995-8BEB-1311A17094F1}" presName="text_2" presStyleLbl="node1" presStyleIdx="1" presStyleCnt="5">
        <dgm:presLayoutVars>
          <dgm:bulletEnabled val="1"/>
        </dgm:presLayoutVars>
      </dgm:prSet>
      <dgm:spPr/>
    </dgm:pt>
    <dgm:pt modelId="{B63AF680-A82C-471F-8550-FF7A2AE86B40}" type="pres">
      <dgm:prSet presAssocID="{A72D7CEC-F340-4995-8BEB-1311A17094F1}" presName="accent_2" presStyleCnt="0"/>
      <dgm:spPr/>
    </dgm:pt>
    <dgm:pt modelId="{DB50C855-0AA0-4A07-8623-F3F1E344317A}" type="pres">
      <dgm:prSet presAssocID="{A72D7CEC-F340-4995-8BEB-1311A17094F1}" presName="accentRepeatNode" presStyleLbl="solidFgAcc1" presStyleIdx="1" presStyleCnt="5"/>
      <dgm:spPr/>
    </dgm:pt>
    <dgm:pt modelId="{BD4FD268-6FC5-4801-B034-DCE76B52EE0E}" type="pres">
      <dgm:prSet presAssocID="{674A0229-2695-4054-853C-BA3A5ACF552D}" presName="text_3" presStyleLbl="node1" presStyleIdx="2" presStyleCnt="5">
        <dgm:presLayoutVars>
          <dgm:bulletEnabled val="1"/>
        </dgm:presLayoutVars>
      </dgm:prSet>
      <dgm:spPr/>
    </dgm:pt>
    <dgm:pt modelId="{6FA76B13-9EE5-400C-90D2-6B416A00A216}" type="pres">
      <dgm:prSet presAssocID="{674A0229-2695-4054-853C-BA3A5ACF552D}" presName="accent_3" presStyleCnt="0"/>
      <dgm:spPr/>
    </dgm:pt>
    <dgm:pt modelId="{2E118209-8801-4C21-980E-54A8BCCF0E9A}" type="pres">
      <dgm:prSet presAssocID="{674A0229-2695-4054-853C-BA3A5ACF552D}" presName="accentRepeatNode" presStyleLbl="solidFgAcc1" presStyleIdx="2" presStyleCnt="5"/>
      <dgm:spPr/>
    </dgm:pt>
    <dgm:pt modelId="{DF25EE7A-7D8C-4023-BA81-C521B2835B6C}" type="pres">
      <dgm:prSet presAssocID="{2EA64D20-39A2-4B1A-9C3D-4BF47A5D9C0E}" presName="text_4" presStyleLbl="node1" presStyleIdx="3" presStyleCnt="5">
        <dgm:presLayoutVars>
          <dgm:bulletEnabled val="1"/>
        </dgm:presLayoutVars>
      </dgm:prSet>
      <dgm:spPr/>
    </dgm:pt>
    <dgm:pt modelId="{29D679A4-F1C0-47CF-AD6B-055166FBCFD9}" type="pres">
      <dgm:prSet presAssocID="{2EA64D20-39A2-4B1A-9C3D-4BF47A5D9C0E}" presName="accent_4" presStyleCnt="0"/>
      <dgm:spPr/>
    </dgm:pt>
    <dgm:pt modelId="{84635868-C944-4658-B258-18FC41E486D7}" type="pres">
      <dgm:prSet presAssocID="{2EA64D20-39A2-4B1A-9C3D-4BF47A5D9C0E}" presName="accentRepeatNode" presStyleLbl="solidFgAcc1" presStyleIdx="3" presStyleCnt="5"/>
      <dgm:spPr/>
    </dgm:pt>
    <dgm:pt modelId="{829155BB-A1F2-4EA0-840E-31547C3C93A5}" type="pres">
      <dgm:prSet presAssocID="{F33E6854-17B6-4569-9844-D3E650B398F9}" presName="text_5" presStyleLbl="node1" presStyleIdx="4" presStyleCnt="5">
        <dgm:presLayoutVars>
          <dgm:bulletEnabled val="1"/>
        </dgm:presLayoutVars>
      </dgm:prSet>
      <dgm:spPr/>
    </dgm:pt>
    <dgm:pt modelId="{8627A856-F4D9-46FB-9549-121CE09F9706}" type="pres">
      <dgm:prSet presAssocID="{F33E6854-17B6-4569-9844-D3E650B398F9}" presName="accent_5" presStyleCnt="0"/>
      <dgm:spPr/>
    </dgm:pt>
    <dgm:pt modelId="{E0952450-212D-4A57-BF70-CC6558218B04}" type="pres">
      <dgm:prSet presAssocID="{F33E6854-17B6-4569-9844-D3E650B398F9}" presName="accentRepeatNode" presStyleLbl="solidFgAcc1" presStyleIdx="4" presStyleCnt="5"/>
      <dgm:spPr/>
    </dgm:pt>
  </dgm:ptLst>
  <dgm:cxnLst>
    <dgm:cxn modelId="{9AF20B0F-B4FA-494D-BB90-0B1D3A4A1095}" type="presOf" srcId="{30A6888A-D19F-4776-952A-BDCB4ED607D2}" destId="{F61160FA-E46A-47FC-8161-71D941BF0B9C}" srcOrd="0" destOrd="0" presId="urn:microsoft.com/office/officeart/2008/layout/VerticalCurvedList"/>
    <dgm:cxn modelId="{CE56002E-3232-4230-BC43-DD1B10BDCDFB}" type="presOf" srcId="{EA4029CE-B6E8-46B8-97C2-BE0A6E387069}" destId="{DF3AD746-7FE7-432B-9817-63B7C8B93E86}" srcOrd="0" destOrd="0" presId="urn:microsoft.com/office/officeart/2008/layout/VerticalCurvedList"/>
    <dgm:cxn modelId="{FC5DB830-1C12-442C-AE25-1E1712F37DCC}" type="presOf" srcId="{9F1FCE0D-6AEC-41F4-8E94-96ADE700F8EA}" destId="{B1718283-507A-46CA-9BEC-9BFF3BAE5BDA}" srcOrd="0" destOrd="0" presId="urn:microsoft.com/office/officeart/2008/layout/VerticalCurvedList"/>
    <dgm:cxn modelId="{5C2A0631-610A-4618-AE62-74B30CE84028}" srcId="{30A6888A-D19F-4776-952A-BDCB4ED607D2}" destId="{A72D7CEC-F340-4995-8BEB-1311A17094F1}" srcOrd="1" destOrd="0" parTransId="{32B05D2C-BBF7-40A8-8BAB-28EC86B2ABDE}" sibTransId="{2757D8D8-974A-4CF2-BCCF-539B365C3C2A}"/>
    <dgm:cxn modelId="{4960865E-23DA-47E2-BAA3-C8EB5897CC80}" srcId="{30A6888A-D19F-4776-952A-BDCB4ED607D2}" destId="{EA4029CE-B6E8-46B8-97C2-BE0A6E387069}" srcOrd="0" destOrd="0" parTransId="{45B960EA-2775-4EE2-8F68-BE6DAD130382}" sibTransId="{9F1FCE0D-6AEC-41F4-8E94-96ADE700F8EA}"/>
    <dgm:cxn modelId="{0C3E5666-C172-46CF-A918-E3BE2F891D08}" srcId="{30A6888A-D19F-4776-952A-BDCB4ED607D2}" destId="{2EA64D20-39A2-4B1A-9C3D-4BF47A5D9C0E}" srcOrd="3" destOrd="0" parTransId="{8A3E3F1D-2CBD-4F76-A500-95EF4F82C0F3}" sibTransId="{8561FEB0-ADDF-4FB2-BC37-18344D1A8F06}"/>
    <dgm:cxn modelId="{E6ED8F73-6746-4186-BA5D-16D1EE8F60B3}" type="presOf" srcId="{A72D7CEC-F340-4995-8BEB-1311A17094F1}" destId="{FE64C8F5-DF34-473E-8565-A18AA8440C19}" srcOrd="0" destOrd="0" presId="urn:microsoft.com/office/officeart/2008/layout/VerticalCurvedList"/>
    <dgm:cxn modelId="{095F4991-BD7B-4401-AC13-196663CC58A3}" type="presOf" srcId="{2EA64D20-39A2-4B1A-9C3D-4BF47A5D9C0E}" destId="{DF25EE7A-7D8C-4023-BA81-C521B2835B6C}" srcOrd="0" destOrd="0" presId="urn:microsoft.com/office/officeart/2008/layout/VerticalCurvedList"/>
    <dgm:cxn modelId="{A7B424C1-0534-41D6-93FA-91C81457FA8B}" type="presOf" srcId="{674A0229-2695-4054-853C-BA3A5ACF552D}" destId="{BD4FD268-6FC5-4801-B034-DCE76B52EE0E}" srcOrd="0" destOrd="0" presId="urn:microsoft.com/office/officeart/2008/layout/VerticalCurvedList"/>
    <dgm:cxn modelId="{82104CC5-85BE-4592-9AB4-2A0C0792B611}" srcId="{30A6888A-D19F-4776-952A-BDCB4ED607D2}" destId="{674A0229-2695-4054-853C-BA3A5ACF552D}" srcOrd="2" destOrd="0" parTransId="{90905FD2-09C9-42FC-9A1E-26C9F61019BB}" sibTransId="{E5F9DF66-8E1A-439B-B3D4-D245BF65AC75}"/>
    <dgm:cxn modelId="{C23A92CC-ED67-4E48-B59B-4544B4ACD3CE}" srcId="{30A6888A-D19F-4776-952A-BDCB4ED607D2}" destId="{F33E6854-17B6-4569-9844-D3E650B398F9}" srcOrd="4" destOrd="0" parTransId="{565D818D-A30C-4EBF-8C47-674F3B043E58}" sibTransId="{71A229E4-49B4-42D3-9AEC-E49C0C3BE80B}"/>
    <dgm:cxn modelId="{7EF865EF-1E8A-4C11-BCAE-DCAB851A9198}" type="presOf" srcId="{F33E6854-17B6-4569-9844-D3E650B398F9}" destId="{829155BB-A1F2-4EA0-840E-31547C3C93A5}" srcOrd="0" destOrd="0" presId="urn:microsoft.com/office/officeart/2008/layout/VerticalCurvedList"/>
    <dgm:cxn modelId="{4C1D79B6-E56C-4379-987B-CDF5BF6E5F8E}" type="presParOf" srcId="{F61160FA-E46A-47FC-8161-71D941BF0B9C}" destId="{F7E4A8C7-D6FA-4637-9519-732C60E52FAD}" srcOrd="0" destOrd="0" presId="urn:microsoft.com/office/officeart/2008/layout/VerticalCurvedList"/>
    <dgm:cxn modelId="{475BF771-B91D-443E-8045-D191C8533078}" type="presParOf" srcId="{F7E4A8C7-D6FA-4637-9519-732C60E52FAD}" destId="{36E028C8-4E1B-4907-9C70-68372ADA4BE5}" srcOrd="0" destOrd="0" presId="urn:microsoft.com/office/officeart/2008/layout/VerticalCurvedList"/>
    <dgm:cxn modelId="{07968981-1FCF-4C75-9FC9-277C41C318E2}" type="presParOf" srcId="{36E028C8-4E1B-4907-9C70-68372ADA4BE5}" destId="{80888CA2-5AAC-4A10-97D9-A1C68D2A0D3A}" srcOrd="0" destOrd="0" presId="urn:microsoft.com/office/officeart/2008/layout/VerticalCurvedList"/>
    <dgm:cxn modelId="{F4FA42AC-E746-4670-A440-DDB281A3E1EB}" type="presParOf" srcId="{36E028C8-4E1B-4907-9C70-68372ADA4BE5}" destId="{B1718283-507A-46CA-9BEC-9BFF3BAE5BDA}" srcOrd="1" destOrd="0" presId="urn:microsoft.com/office/officeart/2008/layout/VerticalCurvedList"/>
    <dgm:cxn modelId="{F05B7B2B-E41E-438F-AA39-057C2D81F049}" type="presParOf" srcId="{36E028C8-4E1B-4907-9C70-68372ADA4BE5}" destId="{C96FEB58-541F-4634-B167-44A4AC591CAA}" srcOrd="2" destOrd="0" presId="urn:microsoft.com/office/officeart/2008/layout/VerticalCurvedList"/>
    <dgm:cxn modelId="{51C7D9E8-5936-463F-95CE-3AB9868E091C}" type="presParOf" srcId="{36E028C8-4E1B-4907-9C70-68372ADA4BE5}" destId="{EB6E8897-A7D9-4D13-96C6-35D88B77604D}" srcOrd="3" destOrd="0" presId="urn:microsoft.com/office/officeart/2008/layout/VerticalCurvedList"/>
    <dgm:cxn modelId="{59E5E399-1379-4B1E-AC28-1EB7377F92CB}" type="presParOf" srcId="{F7E4A8C7-D6FA-4637-9519-732C60E52FAD}" destId="{DF3AD746-7FE7-432B-9817-63B7C8B93E86}" srcOrd="1" destOrd="0" presId="urn:microsoft.com/office/officeart/2008/layout/VerticalCurvedList"/>
    <dgm:cxn modelId="{D1956FCD-B845-4524-A8FA-6EA047904713}" type="presParOf" srcId="{F7E4A8C7-D6FA-4637-9519-732C60E52FAD}" destId="{2FB2AC59-700B-4EA4-B6F5-EBF34E5436C7}" srcOrd="2" destOrd="0" presId="urn:microsoft.com/office/officeart/2008/layout/VerticalCurvedList"/>
    <dgm:cxn modelId="{26CA0FFF-CDE7-47A4-A391-2816F42795B9}" type="presParOf" srcId="{2FB2AC59-700B-4EA4-B6F5-EBF34E5436C7}" destId="{D392B554-427A-4DF4-9D54-FF86A133FB92}" srcOrd="0" destOrd="0" presId="urn:microsoft.com/office/officeart/2008/layout/VerticalCurvedList"/>
    <dgm:cxn modelId="{7EC09F1D-EACF-4022-A2A7-3DE344E5314B}" type="presParOf" srcId="{F7E4A8C7-D6FA-4637-9519-732C60E52FAD}" destId="{FE64C8F5-DF34-473E-8565-A18AA8440C19}" srcOrd="3" destOrd="0" presId="urn:microsoft.com/office/officeart/2008/layout/VerticalCurvedList"/>
    <dgm:cxn modelId="{8F394730-A816-4515-A7FE-4924F83C4A95}" type="presParOf" srcId="{F7E4A8C7-D6FA-4637-9519-732C60E52FAD}" destId="{B63AF680-A82C-471F-8550-FF7A2AE86B40}" srcOrd="4" destOrd="0" presId="urn:microsoft.com/office/officeart/2008/layout/VerticalCurvedList"/>
    <dgm:cxn modelId="{42CE7B6E-F82F-49B5-8210-914BFE5B43AF}" type="presParOf" srcId="{B63AF680-A82C-471F-8550-FF7A2AE86B40}" destId="{DB50C855-0AA0-4A07-8623-F3F1E344317A}" srcOrd="0" destOrd="0" presId="urn:microsoft.com/office/officeart/2008/layout/VerticalCurvedList"/>
    <dgm:cxn modelId="{D1C6AEC4-D223-42B0-A584-C355A99F74EA}" type="presParOf" srcId="{F7E4A8C7-D6FA-4637-9519-732C60E52FAD}" destId="{BD4FD268-6FC5-4801-B034-DCE76B52EE0E}" srcOrd="5" destOrd="0" presId="urn:microsoft.com/office/officeart/2008/layout/VerticalCurvedList"/>
    <dgm:cxn modelId="{5CD5AF2F-5A4E-45C8-91CA-6726EC400AA6}" type="presParOf" srcId="{F7E4A8C7-D6FA-4637-9519-732C60E52FAD}" destId="{6FA76B13-9EE5-400C-90D2-6B416A00A216}" srcOrd="6" destOrd="0" presId="urn:microsoft.com/office/officeart/2008/layout/VerticalCurvedList"/>
    <dgm:cxn modelId="{9F012C97-4BA8-47F8-A6D6-5E0F893BB0ED}" type="presParOf" srcId="{6FA76B13-9EE5-400C-90D2-6B416A00A216}" destId="{2E118209-8801-4C21-980E-54A8BCCF0E9A}" srcOrd="0" destOrd="0" presId="urn:microsoft.com/office/officeart/2008/layout/VerticalCurvedList"/>
    <dgm:cxn modelId="{E0AC7774-4777-477B-84B9-BC577F43B698}" type="presParOf" srcId="{F7E4A8C7-D6FA-4637-9519-732C60E52FAD}" destId="{DF25EE7A-7D8C-4023-BA81-C521B2835B6C}" srcOrd="7" destOrd="0" presId="urn:microsoft.com/office/officeart/2008/layout/VerticalCurvedList"/>
    <dgm:cxn modelId="{CBB34AA1-FF5D-49DA-A1A2-570500B22ADB}" type="presParOf" srcId="{F7E4A8C7-D6FA-4637-9519-732C60E52FAD}" destId="{29D679A4-F1C0-47CF-AD6B-055166FBCFD9}" srcOrd="8" destOrd="0" presId="urn:microsoft.com/office/officeart/2008/layout/VerticalCurvedList"/>
    <dgm:cxn modelId="{429DECC6-8264-4A50-818B-74E85859D096}" type="presParOf" srcId="{29D679A4-F1C0-47CF-AD6B-055166FBCFD9}" destId="{84635868-C944-4658-B258-18FC41E486D7}" srcOrd="0" destOrd="0" presId="urn:microsoft.com/office/officeart/2008/layout/VerticalCurvedList"/>
    <dgm:cxn modelId="{C53758E0-7C20-4E9D-8ADA-CD965BAC446B}" type="presParOf" srcId="{F7E4A8C7-D6FA-4637-9519-732C60E52FAD}" destId="{829155BB-A1F2-4EA0-840E-31547C3C93A5}" srcOrd="9" destOrd="0" presId="urn:microsoft.com/office/officeart/2008/layout/VerticalCurvedList"/>
    <dgm:cxn modelId="{DA48D6E0-56D0-4DEB-B860-A04157130E98}" type="presParOf" srcId="{F7E4A8C7-D6FA-4637-9519-732C60E52FAD}" destId="{8627A856-F4D9-46FB-9549-121CE09F9706}" srcOrd="10" destOrd="0" presId="urn:microsoft.com/office/officeart/2008/layout/VerticalCurvedList"/>
    <dgm:cxn modelId="{CF29AA0B-D001-4D2D-9CA2-A179F2B8F329}" type="presParOf" srcId="{8627A856-F4D9-46FB-9549-121CE09F9706}" destId="{E0952450-212D-4A57-BF70-CC6558218B0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718283-507A-46CA-9BEC-9BFF3BAE5BDA}">
      <dsp:nvSpPr>
        <dsp:cNvPr id="0" name=""/>
        <dsp:cNvSpPr/>
      </dsp:nvSpPr>
      <dsp:spPr>
        <a:xfrm>
          <a:off x="-6720880" y="-1027699"/>
          <a:ext cx="7998998" cy="7998998"/>
        </a:xfrm>
        <a:prstGeom prst="blockArc">
          <a:avLst>
            <a:gd name="adj1" fmla="val 18900000"/>
            <a:gd name="adj2" fmla="val 2700000"/>
            <a:gd name="adj3" fmla="val 270"/>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3AD746-7FE7-432B-9817-63B7C8B93E86}">
      <dsp:nvSpPr>
        <dsp:cNvPr id="0" name=""/>
        <dsp:cNvSpPr/>
      </dsp:nvSpPr>
      <dsp:spPr>
        <a:xfrm>
          <a:off x="558224" y="371356"/>
          <a:ext cx="6834116" cy="743187"/>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89905"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bg2">
                  <a:lumMod val="25000"/>
                </a:schemeClr>
              </a:solidFill>
            </a:rPr>
            <a:t>What are the most popular brand of cars sold and their respective models? How much do I have to pay for COE?</a:t>
          </a:r>
        </a:p>
      </dsp:txBody>
      <dsp:txXfrm>
        <a:off x="558224" y="371356"/>
        <a:ext cx="6834116" cy="743187"/>
      </dsp:txXfrm>
    </dsp:sp>
    <dsp:sp modelId="{D392B554-427A-4DF4-9D54-FF86A133FB92}">
      <dsp:nvSpPr>
        <dsp:cNvPr id="0" name=""/>
        <dsp:cNvSpPr/>
      </dsp:nvSpPr>
      <dsp:spPr>
        <a:xfrm>
          <a:off x="93732" y="278457"/>
          <a:ext cx="928984" cy="928984"/>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FE64C8F5-DF34-473E-8565-A18AA8440C19}">
      <dsp:nvSpPr>
        <dsp:cNvPr id="0" name=""/>
        <dsp:cNvSpPr/>
      </dsp:nvSpPr>
      <dsp:spPr>
        <a:xfrm>
          <a:off x="1090771" y="1485781"/>
          <a:ext cx="6301569" cy="743187"/>
        </a:xfrm>
        <a:prstGeom prst="rect">
          <a:avLst/>
        </a:prstGeom>
        <a:gradFill rotWithShape="0">
          <a:gsLst>
            <a:gs pos="0">
              <a:schemeClr val="accent2">
                <a:hueOff val="-373751"/>
                <a:satOff val="-105"/>
                <a:lumOff val="1765"/>
                <a:alphaOff val="0"/>
                <a:lumMod val="110000"/>
                <a:satMod val="105000"/>
                <a:tint val="67000"/>
              </a:schemeClr>
            </a:gs>
            <a:gs pos="50000">
              <a:schemeClr val="accent2">
                <a:hueOff val="-373751"/>
                <a:satOff val="-105"/>
                <a:lumOff val="1765"/>
                <a:alphaOff val="0"/>
                <a:lumMod val="105000"/>
                <a:satMod val="103000"/>
                <a:tint val="73000"/>
              </a:schemeClr>
            </a:gs>
            <a:gs pos="100000">
              <a:schemeClr val="accent2">
                <a:hueOff val="-373751"/>
                <a:satOff val="-105"/>
                <a:lumOff val="176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89905"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bg2">
                  <a:lumMod val="25000"/>
                </a:schemeClr>
              </a:solidFill>
            </a:rPr>
            <a:t>What road facilities am I provided with as a car buyer?</a:t>
          </a:r>
        </a:p>
      </dsp:txBody>
      <dsp:txXfrm>
        <a:off x="1090771" y="1485781"/>
        <a:ext cx="6301569" cy="743187"/>
      </dsp:txXfrm>
    </dsp:sp>
    <dsp:sp modelId="{DB50C855-0AA0-4A07-8623-F3F1E344317A}">
      <dsp:nvSpPr>
        <dsp:cNvPr id="0" name=""/>
        <dsp:cNvSpPr/>
      </dsp:nvSpPr>
      <dsp:spPr>
        <a:xfrm>
          <a:off x="626278" y="1392882"/>
          <a:ext cx="928984" cy="928984"/>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2">
              <a:hueOff val="-373751"/>
              <a:satOff val="-105"/>
              <a:lumOff val="1765"/>
              <a:alphaOff val="0"/>
            </a:schemeClr>
          </a:solidFill>
          <a:prstDash val="solid"/>
          <a:miter lim="800000"/>
        </a:ln>
        <a:effectLst/>
      </dsp:spPr>
      <dsp:style>
        <a:lnRef idx="1">
          <a:scrgbClr r="0" g="0" b="0"/>
        </a:lnRef>
        <a:fillRef idx="2">
          <a:scrgbClr r="0" g="0" b="0"/>
        </a:fillRef>
        <a:effectRef idx="0">
          <a:scrgbClr r="0" g="0" b="0"/>
        </a:effectRef>
        <a:fontRef idx="minor"/>
      </dsp:style>
    </dsp:sp>
    <dsp:sp modelId="{BD4FD268-6FC5-4801-B034-DCE76B52EE0E}">
      <dsp:nvSpPr>
        <dsp:cNvPr id="0" name=""/>
        <dsp:cNvSpPr/>
      </dsp:nvSpPr>
      <dsp:spPr>
        <a:xfrm>
          <a:off x="1254220" y="2600206"/>
          <a:ext cx="6138120" cy="743187"/>
        </a:xfrm>
        <a:prstGeom prst="rect">
          <a:avLst/>
        </a:prstGeom>
        <a:gradFill rotWithShape="0">
          <a:gsLst>
            <a:gs pos="0">
              <a:schemeClr val="accent2">
                <a:hueOff val="-747502"/>
                <a:satOff val="-209"/>
                <a:lumOff val="3529"/>
                <a:alphaOff val="0"/>
                <a:lumMod val="110000"/>
                <a:satMod val="105000"/>
                <a:tint val="67000"/>
              </a:schemeClr>
            </a:gs>
            <a:gs pos="50000">
              <a:schemeClr val="accent2">
                <a:hueOff val="-747502"/>
                <a:satOff val="-209"/>
                <a:lumOff val="3529"/>
                <a:alphaOff val="0"/>
                <a:lumMod val="105000"/>
                <a:satMod val="103000"/>
                <a:tint val="73000"/>
              </a:schemeClr>
            </a:gs>
            <a:gs pos="100000">
              <a:schemeClr val="accent2">
                <a:hueOff val="-747502"/>
                <a:satOff val="-209"/>
                <a:lumOff val="3529"/>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89905"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bg2">
                  <a:lumMod val="25000"/>
                </a:schemeClr>
              </a:solidFill>
            </a:rPr>
            <a:t>How much are average fuel </a:t>
          </a:r>
          <a:r>
            <a:rPr lang="en-US" sz="2000" kern="1200">
              <a:solidFill>
                <a:schemeClr val="bg2">
                  <a:lumMod val="25000"/>
                </a:schemeClr>
              </a:solidFill>
            </a:rPr>
            <a:t>prices?</a:t>
          </a:r>
          <a:endParaRPr lang="en-US" sz="2000" kern="1200" dirty="0">
            <a:solidFill>
              <a:schemeClr val="bg2">
                <a:lumMod val="25000"/>
              </a:schemeClr>
            </a:solidFill>
          </a:endParaRPr>
        </a:p>
      </dsp:txBody>
      <dsp:txXfrm>
        <a:off x="1254220" y="2600206"/>
        <a:ext cx="6138120" cy="743187"/>
      </dsp:txXfrm>
    </dsp:sp>
    <dsp:sp modelId="{2E118209-8801-4C21-980E-54A8BCCF0E9A}">
      <dsp:nvSpPr>
        <dsp:cNvPr id="0" name=""/>
        <dsp:cNvSpPr/>
      </dsp:nvSpPr>
      <dsp:spPr>
        <a:xfrm>
          <a:off x="789727" y="2507307"/>
          <a:ext cx="928984" cy="928984"/>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2">
              <a:hueOff val="-747502"/>
              <a:satOff val="-209"/>
              <a:lumOff val="3529"/>
              <a:alphaOff val="0"/>
            </a:schemeClr>
          </a:solidFill>
          <a:prstDash val="solid"/>
          <a:miter lim="800000"/>
        </a:ln>
        <a:effectLst/>
      </dsp:spPr>
      <dsp:style>
        <a:lnRef idx="1">
          <a:scrgbClr r="0" g="0" b="0"/>
        </a:lnRef>
        <a:fillRef idx="2">
          <a:scrgbClr r="0" g="0" b="0"/>
        </a:fillRef>
        <a:effectRef idx="0">
          <a:scrgbClr r="0" g="0" b="0"/>
        </a:effectRef>
        <a:fontRef idx="minor"/>
      </dsp:style>
    </dsp:sp>
    <dsp:sp modelId="{DF25EE7A-7D8C-4023-BA81-C521B2835B6C}">
      <dsp:nvSpPr>
        <dsp:cNvPr id="0" name=""/>
        <dsp:cNvSpPr/>
      </dsp:nvSpPr>
      <dsp:spPr>
        <a:xfrm>
          <a:off x="1090771" y="3714631"/>
          <a:ext cx="6301569" cy="743187"/>
        </a:xfrm>
        <a:prstGeom prst="rect">
          <a:avLst/>
        </a:prstGeom>
        <a:gradFill rotWithShape="0">
          <a:gsLst>
            <a:gs pos="0">
              <a:schemeClr val="accent2">
                <a:hueOff val="-1121254"/>
                <a:satOff val="-314"/>
                <a:lumOff val="5294"/>
                <a:alphaOff val="0"/>
                <a:lumMod val="110000"/>
                <a:satMod val="105000"/>
                <a:tint val="67000"/>
              </a:schemeClr>
            </a:gs>
            <a:gs pos="50000">
              <a:schemeClr val="accent2">
                <a:hueOff val="-1121254"/>
                <a:satOff val="-314"/>
                <a:lumOff val="5294"/>
                <a:alphaOff val="0"/>
                <a:lumMod val="105000"/>
                <a:satMod val="103000"/>
                <a:tint val="73000"/>
              </a:schemeClr>
            </a:gs>
            <a:gs pos="100000">
              <a:schemeClr val="accent2">
                <a:hueOff val="-1121254"/>
                <a:satOff val="-314"/>
                <a:lumOff val="529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89905"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bg2">
                  <a:lumMod val="25000"/>
                </a:schemeClr>
              </a:solidFill>
            </a:rPr>
            <a:t>What are the most common accidents? If I get into an accident, what are the average vehicle insurance prices</a:t>
          </a:r>
        </a:p>
      </dsp:txBody>
      <dsp:txXfrm>
        <a:off x="1090771" y="3714631"/>
        <a:ext cx="6301569" cy="743187"/>
      </dsp:txXfrm>
    </dsp:sp>
    <dsp:sp modelId="{84635868-C944-4658-B258-18FC41E486D7}">
      <dsp:nvSpPr>
        <dsp:cNvPr id="0" name=""/>
        <dsp:cNvSpPr/>
      </dsp:nvSpPr>
      <dsp:spPr>
        <a:xfrm>
          <a:off x="626278" y="3621732"/>
          <a:ext cx="928984" cy="928984"/>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2">
              <a:hueOff val="-1121254"/>
              <a:satOff val="-314"/>
              <a:lumOff val="5294"/>
              <a:alphaOff val="0"/>
            </a:schemeClr>
          </a:solidFill>
          <a:prstDash val="solid"/>
          <a:miter lim="800000"/>
        </a:ln>
        <a:effectLst/>
      </dsp:spPr>
      <dsp:style>
        <a:lnRef idx="1">
          <a:scrgbClr r="0" g="0" b="0"/>
        </a:lnRef>
        <a:fillRef idx="2">
          <a:scrgbClr r="0" g="0" b="0"/>
        </a:fillRef>
        <a:effectRef idx="0">
          <a:scrgbClr r="0" g="0" b="0"/>
        </a:effectRef>
        <a:fontRef idx="minor"/>
      </dsp:style>
    </dsp:sp>
    <dsp:sp modelId="{829155BB-A1F2-4EA0-840E-31547C3C93A5}">
      <dsp:nvSpPr>
        <dsp:cNvPr id="0" name=""/>
        <dsp:cNvSpPr/>
      </dsp:nvSpPr>
      <dsp:spPr>
        <a:xfrm>
          <a:off x="558224" y="4829056"/>
          <a:ext cx="6834116" cy="743187"/>
        </a:xfrm>
        <a:prstGeom prst="rect">
          <a:avLst/>
        </a:prstGeom>
        <a:gradFill rotWithShape="0">
          <a:gsLst>
            <a:gs pos="0">
              <a:schemeClr val="accent2">
                <a:hueOff val="-1495005"/>
                <a:satOff val="-418"/>
                <a:lumOff val="7058"/>
                <a:alphaOff val="0"/>
                <a:lumMod val="110000"/>
                <a:satMod val="105000"/>
                <a:tint val="67000"/>
              </a:schemeClr>
            </a:gs>
            <a:gs pos="50000">
              <a:schemeClr val="accent2">
                <a:hueOff val="-1495005"/>
                <a:satOff val="-418"/>
                <a:lumOff val="7058"/>
                <a:alphaOff val="0"/>
                <a:lumMod val="105000"/>
                <a:satMod val="103000"/>
                <a:tint val="73000"/>
              </a:schemeClr>
            </a:gs>
            <a:gs pos="100000">
              <a:schemeClr val="accent2">
                <a:hueOff val="-1495005"/>
                <a:satOff val="-418"/>
                <a:lumOff val="705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89905"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bg2">
                  <a:lumMod val="25000"/>
                </a:schemeClr>
              </a:solidFill>
            </a:rPr>
            <a:t>After I’m done driving, where do I park my car?</a:t>
          </a:r>
        </a:p>
      </dsp:txBody>
      <dsp:txXfrm>
        <a:off x="558224" y="4829056"/>
        <a:ext cx="6834116" cy="743187"/>
      </dsp:txXfrm>
    </dsp:sp>
    <dsp:sp modelId="{E0952450-212D-4A57-BF70-CC6558218B04}">
      <dsp:nvSpPr>
        <dsp:cNvPr id="0" name=""/>
        <dsp:cNvSpPr/>
      </dsp:nvSpPr>
      <dsp:spPr>
        <a:xfrm>
          <a:off x="93732" y="4736157"/>
          <a:ext cx="928984" cy="928984"/>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2">
              <a:hueOff val="-1495005"/>
              <a:satOff val="-418"/>
              <a:lumOff val="7058"/>
              <a:alphaOff val="0"/>
            </a:schemeClr>
          </a:solidFill>
          <a:prstDash val="solid"/>
          <a:miter lim="800000"/>
        </a:ln>
        <a:effectLst/>
      </dsp:spPr>
      <dsp:style>
        <a:lnRef idx="1">
          <a:scrgbClr r="0" g="0" b="0"/>
        </a:lnRef>
        <a:fillRef idx="2">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8F1745-07CD-423D-994F-EAEE1357F3C3}" type="datetimeFigureOut">
              <a:rPr lang="en-SG" smtClean="0"/>
              <a:t>15/2/2022</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FDD869-F6E8-455D-A9E7-13BC6989563C}" type="slidenum">
              <a:rPr lang="en-SG" smtClean="0"/>
              <a:t>‹#›</a:t>
            </a:fld>
            <a:endParaRPr lang="en-SG"/>
          </a:p>
        </p:txBody>
      </p:sp>
    </p:spTree>
    <p:extLst>
      <p:ext uri="{BB962C8B-B14F-4D97-AF65-F5344CB8AC3E}">
        <p14:creationId xmlns:p14="http://schemas.microsoft.com/office/powerpoint/2010/main" val="28279264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9FFDD869-F6E8-455D-A9E7-13BC6989563C}" type="slidenum">
              <a:rPr lang="en-SG" smtClean="0"/>
              <a:t>2</a:t>
            </a:fld>
            <a:endParaRPr lang="en-SG"/>
          </a:p>
        </p:txBody>
      </p:sp>
    </p:spTree>
    <p:extLst>
      <p:ext uri="{BB962C8B-B14F-4D97-AF65-F5344CB8AC3E}">
        <p14:creationId xmlns:p14="http://schemas.microsoft.com/office/powerpoint/2010/main" val="3344166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DD869-F6E8-455D-A9E7-13BC6989563C}"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10676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DD869-F6E8-455D-A9E7-13BC6989563C}"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6866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9FFDD869-F6E8-455D-A9E7-13BC6989563C}" type="slidenum">
              <a:rPr lang="en-SG" smtClean="0"/>
              <a:t>15</a:t>
            </a:fld>
            <a:endParaRPr lang="en-SG"/>
          </a:p>
        </p:txBody>
      </p:sp>
    </p:spTree>
    <p:extLst>
      <p:ext uri="{BB962C8B-B14F-4D97-AF65-F5344CB8AC3E}">
        <p14:creationId xmlns:p14="http://schemas.microsoft.com/office/powerpoint/2010/main" val="1117851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DD869-F6E8-455D-A9E7-13BC6989563C}"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17220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DD869-F6E8-455D-A9E7-13BC6989563C}"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89036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DD869-F6E8-455D-A9E7-13BC6989563C}"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14019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DD869-F6E8-455D-A9E7-13BC6989563C}"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180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DD869-F6E8-455D-A9E7-13BC6989563C}"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5797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DD869-F6E8-455D-A9E7-13BC6989563C}"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25628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DD869-F6E8-455D-A9E7-13BC6989563C}"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3970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9FFDD869-F6E8-455D-A9E7-13BC6989563C}" type="slidenum">
              <a:rPr lang="en-SG" smtClean="0"/>
              <a:t>3</a:t>
            </a:fld>
            <a:endParaRPr lang="en-SG"/>
          </a:p>
        </p:txBody>
      </p:sp>
    </p:spTree>
    <p:extLst>
      <p:ext uri="{BB962C8B-B14F-4D97-AF65-F5344CB8AC3E}">
        <p14:creationId xmlns:p14="http://schemas.microsoft.com/office/powerpoint/2010/main" val="30793395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DD869-F6E8-455D-A9E7-13BC6989563C}"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11813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DD869-F6E8-455D-A9E7-13BC6989563C}"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36944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DD869-F6E8-455D-A9E7-13BC6989563C}"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91588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DD869-F6E8-455D-A9E7-13BC6989563C}"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34930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DD869-F6E8-455D-A9E7-13BC6989563C}"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69774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DD869-F6E8-455D-A9E7-13BC6989563C}"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63627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DD869-F6E8-455D-A9E7-13BC6989563C}"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8158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DD869-F6E8-455D-A9E7-13BC6989563C}"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56201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DD869-F6E8-455D-A9E7-13BC6989563C}"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88103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DD869-F6E8-455D-A9E7-13BC6989563C}"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6607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DD869-F6E8-455D-A9E7-13BC6989563C}"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47629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DD869-F6E8-455D-A9E7-13BC6989563C}"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75330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DD869-F6E8-455D-A9E7-13BC6989563C}"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28877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DD869-F6E8-455D-A9E7-13BC6989563C}"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53636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DD869-F6E8-455D-A9E7-13BC6989563C}"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69409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DD869-F6E8-455D-A9E7-13BC6989563C}"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3409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DD869-F6E8-455D-A9E7-13BC6989563C}"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4214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DD869-F6E8-455D-A9E7-13BC6989563C}"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8812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DD869-F6E8-455D-A9E7-13BC6989563C}"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40522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DD869-F6E8-455D-A9E7-13BC6989563C}"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7423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DD869-F6E8-455D-A9E7-13BC6989563C}"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1523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DD869-F6E8-455D-A9E7-13BC6989563C}"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83343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Tuesday, February 15, 2022</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358858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Tuesday, February 15, 2022</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512946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Tuesday, February 15, 2022</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867333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Tuesday, February 15, 2022</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5958260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Tuesday, February 15, 2022</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652158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Tuesday, February 15, 2022</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555568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Tuesday, February 15, 2022</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11700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Tuesday, February 15, 2022</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283314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Tuesday, February 15, 2022</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836167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Tuesday, February 15, 2022</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138323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Tuesday, February 15, 2022</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7083546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800" cap="all" spc="300" baseline="0">
                <a:solidFill>
                  <a:srgbClr val="FFFFFF"/>
                </a:solidFill>
              </a:defRPr>
            </a:lvl1pPr>
          </a:lstStyle>
          <a:p>
            <a:fld id="{AE0C963C-C1DB-4AFD-9DDC-0691666BF49B}" type="datetime2">
              <a:rPr lang="en-US" smtClean="0"/>
              <a:pPr/>
              <a:t>Tuesday, February 15, 2022</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800">
                <a:solidFill>
                  <a:srgbClr val="FFFFFF"/>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1175366141"/>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62" r:id="rId4"/>
    <p:sldLayoutId id="2147483663" r:id="rId5"/>
    <p:sldLayoutId id="2147483668" r:id="rId6"/>
    <p:sldLayoutId id="2147483664" r:id="rId7"/>
    <p:sldLayoutId id="2147483665" r:id="rId8"/>
    <p:sldLayoutId id="2147483666" r:id="rId9"/>
    <p:sldLayoutId id="2147483667" r:id="rId10"/>
    <p:sldLayoutId id="2147483669"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18/10/relationships/comments" Target="../comments/modernComment_15A_D234ADE0.xm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18/10/relationships/comments" Target="../comments/modernComment_159_1BA7D801.xm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18/10/relationships/comments" Target="../comments/modernComment_15B_93272757.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18/10/relationships/comments" Target="../comments/modernComment_15C_FAB5408.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cars.usnews.com/cars-trucks/toyota/camry" TargetMode="External"/><Relationship Id="rId2" Type="http://schemas.openxmlformats.org/officeDocument/2006/relationships/hyperlink" Target="https://www.driversautomart.com/why-is-the-toyota-brand-so-popular-among-consumers/" TargetMode="External"/><Relationship Id="rId1" Type="http://schemas.openxmlformats.org/officeDocument/2006/relationships/slideLayout" Target="../slideLayouts/slideLayout2.xml"/><Relationship Id="rId5" Type="http://schemas.openxmlformats.org/officeDocument/2006/relationships/hyperlink" Target="https://www.channelnewsasia.com/business/gas-price-rise-europe-us-singapore-economy-2209591" TargetMode="External"/><Relationship Id="rId4" Type="http://schemas.openxmlformats.org/officeDocument/2006/relationships/hyperlink" Target="https://en.wheelz.me/why-is-toyota-corolla-the-worlds-best-selling-car/"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8">
            <a:extLst>
              <a:ext uri="{FF2B5EF4-FFF2-40B4-BE49-F238E27FC236}">
                <a16:creationId xmlns:a16="http://schemas.microsoft.com/office/drawing/2014/main" id="{D3F794D0-2982-490E-88DA-93D489750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3" descr="Abstract particle background">
            <a:extLst>
              <a:ext uri="{FF2B5EF4-FFF2-40B4-BE49-F238E27FC236}">
                <a16:creationId xmlns:a16="http://schemas.microsoft.com/office/drawing/2014/main" id="{28D426E9-EFC3-4AD2-9ACB-57E07A7CD65D}"/>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Texturizer/>
                    </a14:imgEffect>
                  </a14:imgLayer>
                </a14:imgProps>
              </a:ext>
            </a:extLst>
          </a:blip>
          <a:srcRect t="2495" b="32456"/>
          <a:stretch/>
        </p:blipFill>
        <p:spPr>
          <a:xfrm>
            <a:off x="-2" y="10"/>
            <a:ext cx="12192002" cy="4461036"/>
          </a:xfrm>
          <a:prstGeom prst="rect">
            <a:avLst/>
          </a:prstGeom>
          <a:effectLst>
            <a:glow>
              <a:schemeClr val="accent1"/>
            </a:glow>
          </a:effectLst>
        </p:spPr>
      </p:pic>
      <p:sp>
        <p:nvSpPr>
          <p:cNvPr id="20" name="Rectangle 10">
            <a:extLst>
              <a:ext uri="{FF2B5EF4-FFF2-40B4-BE49-F238E27FC236}">
                <a16:creationId xmlns:a16="http://schemas.microsoft.com/office/drawing/2014/main" id="{AFD24A3D-F07A-44A9-BE55-5576292E1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460827"/>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2">
            <a:extLst>
              <a:ext uri="{FF2B5EF4-FFF2-40B4-BE49-F238E27FC236}">
                <a16:creationId xmlns:a16="http://schemas.microsoft.com/office/drawing/2014/main" id="{204441C9-FD2D-4031-B5C5-67478196C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038600" y="4463553"/>
            <a:ext cx="8153401" cy="2394447"/>
          </a:xfrm>
          <a:prstGeom prst="rect">
            <a:avLst/>
          </a:prstGeom>
          <a:gradFill>
            <a:gsLst>
              <a:gs pos="0">
                <a:schemeClr val="accent5">
                  <a:lumMod val="60000"/>
                  <a:lumOff val="40000"/>
                  <a:alpha val="0"/>
                </a:schemeClr>
              </a:gs>
              <a:gs pos="99000">
                <a:schemeClr val="accent2">
                  <a:alpha val="81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14">
            <a:extLst>
              <a:ext uri="{FF2B5EF4-FFF2-40B4-BE49-F238E27FC236}">
                <a16:creationId xmlns:a16="http://schemas.microsoft.com/office/drawing/2014/main" id="{EBF09AEC-6E6E-418F-9974-8730F1B2B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4834054">
            <a:off x="2944145" y="2710934"/>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3D9D3989-3E00-4727-914E-959DFE8FA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76701" y="4460827"/>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15263EA-E1A5-432F-A2AE-750AC92827D7}"/>
              </a:ext>
            </a:extLst>
          </p:cNvPr>
          <p:cNvSpPr>
            <a:spLocks noGrp="1"/>
          </p:cNvSpPr>
          <p:nvPr>
            <p:ph type="ctrTitle"/>
          </p:nvPr>
        </p:nvSpPr>
        <p:spPr>
          <a:xfrm>
            <a:off x="-349253" y="1015556"/>
            <a:ext cx="12985752" cy="2496240"/>
          </a:xfrm>
        </p:spPr>
        <p:txBody>
          <a:bodyPr>
            <a:normAutofit fontScale="90000"/>
          </a:bodyPr>
          <a:lstStyle/>
          <a:p>
            <a:br>
              <a:rPr lang="en-US" sz="2000" dirty="0">
                <a:solidFill>
                  <a:schemeClr val="bg1"/>
                </a:solidFill>
              </a:rPr>
            </a:br>
            <a:br>
              <a:rPr lang="en-US" sz="2000" dirty="0">
                <a:solidFill>
                  <a:schemeClr val="bg1"/>
                </a:solidFill>
              </a:rPr>
            </a:br>
            <a:r>
              <a:rPr lang="en-US" sz="2000" dirty="0">
                <a:solidFill>
                  <a:schemeClr val="bg1"/>
                </a:solidFill>
              </a:rPr>
              <a:t>as a potential car buyer,</a:t>
            </a:r>
            <a:br>
              <a:rPr lang="en-US" sz="2000" dirty="0">
                <a:solidFill>
                  <a:schemeClr val="bg1"/>
                </a:solidFill>
              </a:rPr>
            </a:br>
            <a:br>
              <a:rPr lang="en-US" sz="2000" dirty="0">
                <a:solidFill>
                  <a:schemeClr val="bg1"/>
                </a:solidFill>
              </a:rPr>
            </a:br>
            <a:br>
              <a:rPr lang="en-US" sz="2000" dirty="0">
                <a:solidFill>
                  <a:schemeClr val="bg1"/>
                </a:solidFill>
              </a:rPr>
            </a:br>
            <a:r>
              <a:rPr lang="en-US" sz="2000" dirty="0">
                <a:solidFill>
                  <a:schemeClr val="bg1"/>
                </a:solidFill>
              </a:rPr>
              <a:t>What factors contribute to owning a car in sg?</a:t>
            </a:r>
            <a:br>
              <a:rPr lang="en-US" sz="1600" dirty="0">
                <a:solidFill>
                  <a:schemeClr val="bg1"/>
                </a:solidFill>
              </a:rPr>
            </a:br>
            <a:br>
              <a:rPr lang="en-US" sz="1600" dirty="0">
                <a:solidFill>
                  <a:schemeClr val="bg1"/>
                </a:solidFill>
              </a:rPr>
            </a:br>
            <a:br>
              <a:rPr lang="en-US" sz="1600" dirty="0">
                <a:solidFill>
                  <a:schemeClr val="bg1"/>
                </a:solidFill>
              </a:rPr>
            </a:br>
            <a:endParaRPr lang="en-US" sz="2000" dirty="0">
              <a:solidFill>
                <a:schemeClr val="bg1"/>
              </a:solidFill>
            </a:endParaRPr>
          </a:p>
        </p:txBody>
      </p:sp>
      <p:sp>
        <p:nvSpPr>
          <p:cNvPr id="3" name="Subtitle 2">
            <a:extLst>
              <a:ext uri="{FF2B5EF4-FFF2-40B4-BE49-F238E27FC236}">
                <a16:creationId xmlns:a16="http://schemas.microsoft.com/office/drawing/2014/main" id="{875EEBA6-B9C3-4562-9A72-936DFF052ABB}"/>
              </a:ext>
            </a:extLst>
          </p:cNvPr>
          <p:cNvSpPr>
            <a:spLocks noGrp="1"/>
          </p:cNvSpPr>
          <p:nvPr>
            <p:ph type="subTitle" idx="1"/>
          </p:nvPr>
        </p:nvSpPr>
        <p:spPr>
          <a:xfrm>
            <a:off x="1371599" y="4664973"/>
            <a:ext cx="9448800" cy="1860518"/>
          </a:xfrm>
        </p:spPr>
        <p:txBody>
          <a:bodyPr>
            <a:normAutofit fontScale="92500"/>
          </a:bodyPr>
          <a:lstStyle/>
          <a:p>
            <a:r>
              <a:rPr lang="en-US" sz="2400" dirty="0">
                <a:solidFill>
                  <a:schemeClr val="bg1"/>
                </a:solidFill>
              </a:rPr>
              <a:t>DAVI ca2</a:t>
            </a:r>
          </a:p>
          <a:p>
            <a:r>
              <a:rPr lang="en-US" sz="2400" dirty="0">
                <a:solidFill>
                  <a:schemeClr val="bg1"/>
                </a:solidFill>
              </a:rPr>
              <a:t>an analysis on Singapore Transport data</a:t>
            </a:r>
          </a:p>
          <a:p>
            <a:r>
              <a:rPr lang="en-US" sz="2400" dirty="0">
                <a:solidFill>
                  <a:schemeClr val="bg1"/>
                </a:solidFill>
              </a:rPr>
              <a:t>By: Justin wong juin hng (p2112646)</a:t>
            </a:r>
          </a:p>
        </p:txBody>
      </p:sp>
    </p:spTree>
    <p:extLst>
      <p:ext uri="{BB962C8B-B14F-4D97-AF65-F5344CB8AC3E}">
        <p14:creationId xmlns:p14="http://schemas.microsoft.com/office/powerpoint/2010/main" val="9235000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27">
            <a:extLst>
              <a:ext uri="{FF2B5EF4-FFF2-40B4-BE49-F238E27FC236}">
                <a16:creationId xmlns:a16="http://schemas.microsoft.com/office/drawing/2014/main" id="{B60A9CD2-F01E-47AE-88A6-D8F612D15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41" name="Rectangle 29">
            <a:extLst>
              <a:ext uri="{FF2B5EF4-FFF2-40B4-BE49-F238E27FC236}">
                <a16:creationId xmlns:a16="http://schemas.microsoft.com/office/drawing/2014/main" id="{668C520E-8A72-4150-8FE3-A3272B2BB3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42" name="Rectangle 31">
            <a:extLst>
              <a:ext uri="{FF2B5EF4-FFF2-40B4-BE49-F238E27FC236}">
                <a16:creationId xmlns:a16="http://schemas.microsoft.com/office/drawing/2014/main" id="{7D9D02D2-145B-47AF-8A96-A08D9D949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9151" y="3638550"/>
            <a:ext cx="2400299"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34" name="Freeform: Shape 33">
            <a:extLst>
              <a:ext uri="{FF2B5EF4-FFF2-40B4-BE49-F238E27FC236}">
                <a16:creationId xmlns:a16="http://schemas.microsoft.com/office/drawing/2014/main" id="{FC24E565-C2C5-4A50-974C-E083E8CBC1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5" y="1757079"/>
            <a:ext cx="3900087" cy="4178958"/>
          </a:xfrm>
          <a:custGeom>
            <a:avLst/>
            <a:gdLst>
              <a:gd name="connsiteX0" fmla="*/ 2431955 w 3900087"/>
              <a:gd name="connsiteY0" fmla="*/ 93939 h 4178958"/>
              <a:gd name="connsiteX1" fmla="*/ 3900087 w 3900087"/>
              <a:gd name="connsiteY1" fmla="*/ 2089479 h 4178958"/>
              <a:gd name="connsiteX2" fmla="*/ 1810608 w 3900087"/>
              <a:gd name="connsiteY2" fmla="*/ 4178958 h 4178958"/>
              <a:gd name="connsiteX3" fmla="*/ 77979 w 3900087"/>
              <a:gd name="connsiteY3" fmla="*/ 3257727 h 4178958"/>
              <a:gd name="connsiteX4" fmla="*/ 0 w 3900087"/>
              <a:gd name="connsiteY4" fmla="*/ 3129368 h 4178958"/>
              <a:gd name="connsiteX5" fmla="*/ 831517 w 3900087"/>
              <a:gd name="connsiteY5" fmla="*/ 244058 h 4178958"/>
              <a:gd name="connsiteX6" fmla="*/ 997289 w 3900087"/>
              <a:gd name="connsiteY6" fmla="*/ 164202 h 4178958"/>
              <a:gd name="connsiteX7" fmla="*/ 1810608 w 3900087"/>
              <a:gd name="connsiteY7" fmla="*/ 0 h 4178958"/>
              <a:gd name="connsiteX8" fmla="*/ 2431955 w 390008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7" h="4178958">
                <a:moveTo>
                  <a:pt x="2431955" y="93939"/>
                </a:moveTo>
                <a:cubicBezTo>
                  <a:pt x="3282516" y="358491"/>
                  <a:pt x="3900087" y="1151865"/>
                  <a:pt x="3900087" y="2089479"/>
                </a:cubicBezTo>
                <a:cubicBezTo>
                  <a:pt x="3900087" y="3243466"/>
                  <a:pt x="2964595" y="4178958"/>
                  <a:pt x="1810608" y="4178958"/>
                </a:cubicBezTo>
                <a:cubicBezTo>
                  <a:pt x="1089366" y="4178958"/>
                  <a:pt x="453474" y="3813531"/>
                  <a:pt x="77979" y="3257727"/>
                </a:cubicBezTo>
                <a:lnTo>
                  <a:pt x="0" y="3129368"/>
                </a:lnTo>
                <a:lnTo>
                  <a:pt x="831517" y="244058"/>
                </a:lnTo>
                <a:lnTo>
                  <a:pt x="997289" y="164202"/>
                </a:lnTo>
                <a:cubicBezTo>
                  <a:pt x="1247270" y="58468"/>
                  <a:pt x="1522111" y="0"/>
                  <a:pt x="1810608" y="0"/>
                </a:cubicBezTo>
                <a:cubicBezTo>
                  <a:pt x="2026981" y="0"/>
                  <a:pt x="2235672" y="32888"/>
                  <a:pt x="2431955" y="93939"/>
                </a:cubicBezTo>
                <a:close/>
              </a:path>
            </a:pathLst>
          </a:custGeom>
          <a:gradFill>
            <a:gsLst>
              <a:gs pos="34000">
                <a:schemeClr val="bg1">
                  <a:alpha val="0"/>
                </a:schemeClr>
              </a:gs>
              <a:gs pos="100000">
                <a:schemeClr val="accent6">
                  <a:alpha val="3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Nova"/>
              <a:ea typeface="+mn-ea"/>
              <a:cs typeface="+mn-cs"/>
            </a:endParaRPr>
          </a:p>
        </p:txBody>
      </p:sp>
      <p:sp>
        <p:nvSpPr>
          <p:cNvPr id="36" name="Rectangle 35">
            <a:extLst>
              <a:ext uri="{FF2B5EF4-FFF2-40B4-BE49-F238E27FC236}">
                <a16:creationId xmlns:a16="http://schemas.microsoft.com/office/drawing/2014/main" id="{28A0077D-32B1-4060-AD9E-836782EE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7595" y="413658"/>
            <a:ext cx="4400609"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2" name="Title 1">
            <a:extLst>
              <a:ext uri="{FF2B5EF4-FFF2-40B4-BE49-F238E27FC236}">
                <a16:creationId xmlns:a16="http://schemas.microsoft.com/office/drawing/2014/main" id="{B6318A36-79DB-495D-AE30-7B5DCF0CF1CB}"/>
              </a:ext>
            </a:extLst>
          </p:cNvPr>
          <p:cNvSpPr>
            <a:spLocks noGrp="1"/>
          </p:cNvSpPr>
          <p:nvPr>
            <p:ph type="title"/>
          </p:nvPr>
        </p:nvSpPr>
        <p:spPr>
          <a:xfrm>
            <a:off x="518616" y="586633"/>
            <a:ext cx="3125336" cy="3611584"/>
          </a:xfrm>
        </p:spPr>
        <p:txBody>
          <a:bodyPr>
            <a:normAutofit/>
          </a:bodyPr>
          <a:lstStyle/>
          <a:p>
            <a:r>
              <a:rPr lang="en-SG" sz="2000" dirty="0">
                <a:solidFill>
                  <a:schemeClr val="bg1"/>
                </a:solidFill>
              </a:rPr>
              <a:t>Explanation of insights</a:t>
            </a:r>
          </a:p>
        </p:txBody>
      </p:sp>
      <p:sp>
        <p:nvSpPr>
          <p:cNvPr id="3" name="Content Placeholder 2">
            <a:extLst>
              <a:ext uri="{FF2B5EF4-FFF2-40B4-BE49-F238E27FC236}">
                <a16:creationId xmlns:a16="http://schemas.microsoft.com/office/drawing/2014/main" id="{AAC7AC91-BC21-4954-9449-CAD3FD113785}"/>
              </a:ext>
            </a:extLst>
          </p:cNvPr>
          <p:cNvSpPr>
            <a:spLocks noGrp="1"/>
          </p:cNvSpPr>
          <p:nvPr>
            <p:ph idx="1"/>
          </p:nvPr>
        </p:nvSpPr>
        <p:spPr>
          <a:xfrm>
            <a:off x="4590612" y="2000986"/>
            <a:ext cx="7638050" cy="941305"/>
          </a:xfrm>
        </p:spPr>
        <p:txBody>
          <a:bodyPr anchor="ctr">
            <a:noAutofit/>
          </a:bodyPr>
          <a:lstStyle/>
          <a:p>
            <a:pPr algn="just">
              <a:lnSpc>
                <a:spcPct val="110000"/>
              </a:lnSpc>
            </a:pPr>
            <a:endParaRPr lang="en-US" sz="1000" dirty="0"/>
          </a:p>
          <a:p>
            <a:pPr marL="0" indent="0" algn="just">
              <a:lnSpc>
                <a:spcPct val="110000"/>
              </a:lnSpc>
              <a:buNone/>
            </a:pPr>
            <a:r>
              <a:rPr lang="en-US" sz="1000" dirty="0"/>
              <a:t>Top Brands: Toyota, Honda, with both averaging </a:t>
            </a:r>
            <a:r>
              <a:rPr lang="en-US" sz="1000" u="sng" dirty="0">
                <a:solidFill>
                  <a:schemeClr val="accent1">
                    <a:lumMod val="75000"/>
                  </a:schemeClr>
                </a:solidFill>
              </a:rPr>
              <a:t>more than 15,000</a:t>
            </a:r>
            <a:r>
              <a:rPr lang="en-US" sz="1000" dirty="0">
                <a:solidFill>
                  <a:schemeClr val="accent1">
                    <a:lumMod val="75000"/>
                  </a:schemeClr>
                </a:solidFill>
              </a:rPr>
              <a:t> </a:t>
            </a:r>
            <a:r>
              <a:rPr lang="en-US" sz="1000" dirty="0"/>
              <a:t>models per year</a:t>
            </a:r>
          </a:p>
          <a:p>
            <a:pPr algn="just">
              <a:lnSpc>
                <a:spcPct val="110000"/>
              </a:lnSpc>
            </a:pPr>
            <a:r>
              <a:rPr lang="en-US" sz="1000" dirty="0"/>
              <a:t>Toyota </a:t>
            </a:r>
            <a:r>
              <a:rPr lang="en-US" sz="1000" u="sng" dirty="0">
                <a:solidFill>
                  <a:schemeClr val="accent1">
                    <a:lumMod val="75000"/>
                  </a:schemeClr>
                </a:solidFill>
              </a:rPr>
              <a:t>easily surpassing</a:t>
            </a:r>
            <a:r>
              <a:rPr lang="en-US" sz="1000" dirty="0"/>
              <a:t> the 15k model count, at an average of 30,000 models sold on average</a:t>
            </a:r>
          </a:p>
        </p:txBody>
      </p:sp>
      <p:sp>
        <p:nvSpPr>
          <p:cNvPr id="14" name="Content Placeholder 2">
            <a:extLst>
              <a:ext uri="{FF2B5EF4-FFF2-40B4-BE49-F238E27FC236}">
                <a16:creationId xmlns:a16="http://schemas.microsoft.com/office/drawing/2014/main" id="{961395E5-6671-45A6-A560-109AA9301FD6}"/>
              </a:ext>
            </a:extLst>
          </p:cNvPr>
          <p:cNvSpPr txBox="1">
            <a:spLocks/>
          </p:cNvSpPr>
          <p:nvPr/>
        </p:nvSpPr>
        <p:spPr>
          <a:xfrm>
            <a:off x="4589737" y="5433467"/>
            <a:ext cx="6978086" cy="1347454"/>
          </a:xfrm>
          <a:prstGeom prst="rect">
            <a:avLst/>
          </a:prstGeom>
        </p:spPr>
        <p:txBody>
          <a:bodyPr vert="horz" lIns="0" tIns="0" rIns="0" bIns="0" rtlCol="0" anchor="ct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10000"/>
              </a:lnSpc>
              <a:spcBef>
                <a:spcPts val="1000"/>
              </a:spcBef>
              <a:spcAft>
                <a:spcPts val="0"/>
              </a:spcAft>
              <a:buClrTx/>
              <a:buSzTx/>
              <a:buNone/>
              <a:tabLst/>
              <a:defRPr/>
            </a:pPr>
            <a:r>
              <a:rPr lang="en-US" sz="1000" noProof="0" dirty="0">
                <a:solidFill>
                  <a:srgbClr val="000000"/>
                </a:solidFill>
                <a:latin typeface="Gill Sans Nova"/>
              </a:rPr>
              <a:t>However:</a:t>
            </a:r>
            <a:endParaRPr kumimoji="0" lang="en-US" sz="1000" b="0" i="0" u="none" strike="noStrike" kern="1200" cap="none" spc="0" normalizeH="0" baseline="0" noProof="0" dirty="0">
              <a:ln>
                <a:noFill/>
              </a:ln>
              <a:solidFill>
                <a:srgbClr val="000000"/>
              </a:solidFill>
              <a:effectLst/>
              <a:uLnTx/>
              <a:uFillTx/>
              <a:latin typeface="Gill Sans Nova"/>
              <a:ea typeface="+mn-ea"/>
              <a:cs typeface="+mn-cs"/>
            </a:endParaRPr>
          </a:p>
          <a:p>
            <a:pPr lvl="0" algn="just">
              <a:lnSpc>
                <a:spcPct val="110000"/>
              </a:lnSpc>
            </a:pPr>
            <a:r>
              <a:rPr lang="en-US" sz="1000" dirty="0">
                <a:solidFill>
                  <a:srgbClr val="000000"/>
                </a:solidFill>
                <a:latin typeface="+mj-lt"/>
              </a:rPr>
              <a:t>Luxury car buyers have high disposable income</a:t>
            </a:r>
            <a:r>
              <a:rPr lang="en-US" sz="1000" dirty="0">
                <a:solidFill>
                  <a:srgbClr val="000000"/>
                </a:solidFill>
              </a:rPr>
              <a:t>, every year, they’ve been selling about the same amount</a:t>
            </a:r>
          </a:p>
          <a:p>
            <a:pPr lvl="0" algn="just">
              <a:lnSpc>
                <a:spcPct val="110000"/>
              </a:lnSpc>
            </a:pPr>
            <a:r>
              <a:rPr lang="en-US" sz="1000" dirty="0">
                <a:solidFill>
                  <a:srgbClr val="000000"/>
                </a:solidFill>
              </a:rPr>
              <a:t>The proportion of buyers who purchase Toyota cars disappeared</a:t>
            </a:r>
          </a:p>
          <a:p>
            <a:pPr lvl="0" algn="just">
              <a:lnSpc>
                <a:spcPct val="110000"/>
              </a:lnSpc>
            </a:pPr>
            <a:r>
              <a:rPr lang="en-US" sz="1000" dirty="0">
                <a:solidFill>
                  <a:srgbClr val="000000"/>
                </a:solidFill>
              </a:rPr>
              <a:t>The increase in COE prices did not matter to luxury car buyers, hence, the sales do not drop.</a:t>
            </a:r>
            <a:endParaRPr kumimoji="0" lang="en-SG" sz="1000" b="0" i="0" u="none" strike="noStrike" kern="1200" cap="none" spc="0" normalizeH="0" baseline="0" noProof="0" dirty="0">
              <a:ln>
                <a:noFill/>
              </a:ln>
              <a:solidFill>
                <a:srgbClr val="000000"/>
              </a:solidFill>
              <a:effectLst/>
              <a:uLnTx/>
              <a:uFillTx/>
              <a:latin typeface="Gill Sans Nova"/>
              <a:ea typeface="+mn-ea"/>
              <a:cs typeface="+mn-cs"/>
            </a:endParaRPr>
          </a:p>
        </p:txBody>
      </p:sp>
      <p:cxnSp>
        <p:nvCxnSpPr>
          <p:cNvPr id="12" name="Straight Connector 11">
            <a:extLst>
              <a:ext uri="{FF2B5EF4-FFF2-40B4-BE49-F238E27FC236}">
                <a16:creationId xmlns:a16="http://schemas.microsoft.com/office/drawing/2014/main" id="{60E8EE5F-C3AC-4AE5-82C4-AB5FA3309101}"/>
              </a:ext>
            </a:extLst>
          </p:cNvPr>
          <p:cNvCxnSpPr>
            <a:cxnSpLocks/>
          </p:cNvCxnSpPr>
          <p:nvPr/>
        </p:nvCxnSpPr>
        <p:spPr>
          <a:xfrm>
            <a:off x="4618843" y="3894183"/>
            <a:ext cx="691987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4C503CB-1913-446D-8792-CBE07A25AF43}"/>
              </a:ext>
            </a:extLst>
          </p:cNvPr>
          <p:cNvPicPr>
            <a:picLocks noChangeAspect="1"/>
          </p:cNvPicPr>
          <p:nvPr/>
        </p:nvPicPr>
        <p:blipFill>
          <a:blip r:embed="rId3"/>
          <a:stretch>
            <a:fillRect/>
          </a:stretch>
        </p:blipFill>
        <p:spPr>
          <a:xfrm>
            <a:off x="6381653" y="77078"/>
            <a:ext cx="2622078" cy="2099983"/>
          </a:xfrm>
          <a:prstGeom prst="rect">
            <a:avLst/>
          </a:prstGeom>
        </p:spPr>
      </p:pic>
      <p:pic>
        <p:nvPicPr>
          <p:cNvPr id="19" name="Picture 18">
            <a:extLst>
              <a:ext uri="{FF2B5EF4-FFF2-40B4-BE49-F238E27FC236}">
                <a16:creationId xmlns:a16="http://schemas.microsoft.com/office/drawing/2014/main" id="{34F57FD8-1895-4CB3-BE5E-31E8BA638C86}"/>
              </a:ext>
            </a:extLst>
          </p:cNvPr>
          <p:cNvPicPr>
            <a:picLocks noChangeAspect="1"/>
          </p:cNvPicPr>
          <p:nvPr/>
        </p:nvPicPr>
        <p:blipFill rotWithShape="1">
          <a:blip r:embed="rId4"/>
          <a:srcRect l="24989"/>
          <a:stretch/>
        </p:blipFill>
        <p:spPr>
          <a:xfrm>
            <a:off x="9110197" y="66928"/>
            <a:ext cx="2654442" cy="2136151"/>
          </a:xfrm>
          <a:prstGeom prst="rect">
            <a:avLst/>
          </a:prstGeom>
        </p:spPr>
      </p:pic>
      <p:pic>
        <p:nvPicPr>
          <p:cNvPr id="21" name="Picture 20">
            <a:extLst>
              <a:ext uri="{FF2B5EF4-FFF2-40B4-BE49-F238E27FC236}">
                <a16:creationId xmlns:a16="http://schemas.microsoft.com/office/drawing/2014/main" id="{EA28E2D3-60DB-41D8-8A84-353B17B00207}"/>
              </a:ext>
            </a:extLst>
          </p:cNvPr>
          <p:cNvPicPr>
            <a:picLocks noChangeAspect="1"/>
          </p:cNvPicPr>
          <p:nvPr/>
        </p:nvPicPr>
        <p:blipFill>
          <a:blip r:embed="rId5"/>
          <a:stretch>
            <a:fillRect/>
          </a:stretch>
        </p:blipFill>
        <p:spPr>
          <a:xfrm>
            <a:off x="6611591" y="3962504"/>
            <a:ext cx="4997211" cy="1313200"/>
          </a:xfrm>
          <a:prstGeom prst="rect">
            <a:avLst/>
          </a:prstGeom>
        </p:spPr>
      </p:pic>
      <p:pic>
        <p:nvPicPr>
          <p:cNvPr id="25" name="Picture 24">
            <a:extLst>
              <a:ext uri="{FF2B5EF4-FFF2-40B4-BE49-F238E27FC236}">
                <a16:creationId xmlns:a16="http://schemas.microsoft.com/office/drawing/2014/main" id="{733403EA-4FD0-46FD-BB1E-82389E73A475}"/>
              </a:ext>
            </a:extLst>
          </p:cNvPr>
          <p:cNvPicPr>
            <a:picLocks noChangeAspect="1"/>
          </p:cNvPicPr>
          <p:nvPr/>
        </p:nvPicPr>
        <p:blipFill>
          <a:blip r:embed="rId6"/>
          <a:stretch>
            <a:fillRect/>
          </a:stretch>
        </p:blipFill>
        <p:spPr>
          <a:xfrm>
            <a:off x="4704088" y="3962504"/>
            <a:ext cx="1677565" cy="1285663"/>
          </a:xfrm>
          <a:prstGeom prst="rect">
            <a:avLst/>
          </a:prstGeom>
        </p:spPr>
      </p:pic>
      <p:pic>
        <p:nvPicPr>
          <p:cNvPr id="28" name="Picture 27">
            <a:extLst>
              <a:ext uri="{FF2B5EF4-FFF2-40B4-BE49-F238E27FC236}">
                <a16:creationId xmlns:a16="http://schemas.microsoft.com/office/drawing/2014/main" id="{F60F6ACE-D6D6-439F-BD80-DB9CA4E5AF7B}"/>
              </a:ext>
            </a:extLst>
          </p:cNvPr>
          <p:cNvPicPr>
            <a:picLocks noChangeAspect="1"/>
          </p:cNvPicPr>
          <p:nvPr/>
        </p:nvPicPr>
        <p:blipFill>
          <a:blip r:embed="rId7"/>
          <a:stretch>
            <a:fillRect/>
          </a:stretch>
        </p:blipFill>
        <p:spPr>
          <a:xfrm>
            <a:off x="4126970" y="77079"/>
            <a:ext cx="2147267" cy="2074065"/>
          </a:xfrm>
          <a:prstGeom prst="rect">
            <a:avLst/>
          </a:prstGeom>
        </p:spPr>
      </p:pic>
      <p:sp>
        <p:nvSpPr>
          <p:cNvPr id="43" name="Content Placeholder 2">
            <a:extLst>
              <a:ext uri="{FF2B5EF4-FFF2-40B4-BE49-F238E27FC236}">
                <a16:creationId xmlns:a16="http://schemas.microsoft.com/office/drawing/2014/main" id="{39FA4687-855F-45E1-A6DC-DEA8729381E4}"/>
              </a:ext>
            </a:extLst>
          </p:cNvPr>
          <p:cNvSpPr txBox="1">
            <a:spLocks/>
          </p:cNvSpPr>
          <p:nvPr/>
        </p:nvSpPr>
        <p:spPr>
          <a:xfrm>
            <a:off x="4608286" y="2744070"/>
            <a:ext cx="7638050" cy="1056623"/>
          </a:xfrm>
          <a:prstGeom prst="rect">
            <a:avLst/>
          </a:prstGeom>
        </p:spPr>
        <p:txBody>
          <a:bodyPr vert="horz" lIns="0" tIns="0" rIns="0" bIns="0" rtlCol="0" anchor="ct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10000"/>
              </a:lnSpc>
            </a:pPr>
            <a:endParaRPr lang="en-US" sz="1000" dirty="0"/>
          </a:p>
          <a:p>
            <a:pPr marL="0" indent="0" algn="just">
              <a:lnSpc>
                <a:spcPct val="110000"/>
              </a:lnSpc>
              <a:buNone/>
            </a:pPr>
            <a:r>
              <a:rPr lang="en-US" sz="1000" dirty="0"/>
              <a:t>Why? (Amanda S., 2022)</a:t>
            </a:r>
          </a:p>
          <a:p>
            <a:pPr algn="just">
              <a:lnSpc>
                <a:spcPct val="110000"/>
              </a:lnSpc>
            </a:pPr>
            <a:r>
              <a:rPr lang="en-US" sz="1000" dirty="0"/>
              <a:t>Toyota builds solid, efficient, and reliable vehicles</a:t>
            </a:r>
          </a:p>
          <a:p>
            <a:pPr algn="just">
              <a:lnSpc>
                <a:spcPct val="110000"/>
              </a:lnSpc>
            </a:pPr>
            <a:r>
              <a:rPr lang="en-US" sz="1000" dirty="0"/>
              <a:t>Standard safety features such as automatic emergency braking and forward-collision warning systems (</a:t>
            </a:r>
            <a:r>
              <a:rPr lang="en-US" sz="1000" dirty="0" err="1"/>
              <a:t>WheelZome</a:t>
            </a:r>
            <a:r>
              <a:rPr lang="en-US" sz="1000" dirty="0"/>
              <a:t>, 2022)</a:t>
            </a:r>
          </a:p>
        </p:txBody>
      </p:sp>
    </p:spTree>
    <p:extLst>
      <p:ext uri="{BB962C8B-B14F-4D97-AF65-F5344CB8AC3E}">
        <p14:creationId xmlns:p14="http://schemas.microsoft.com/office/powerpoint/2010/main" val="1988329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3">
                                            <p:txEl>
                                              <p:pRg st="1" end="1"/>
                                            </p:txEl>
                                          </p:spTgt>
                                        </p:tgtEl>
                                        <p:attrNameLst>
                                          <p:attrName>style.visibility</p:attrName>
                                        </p:attrNameLst>
                                      </p:cBhvr>
                                      <p:to>
                                        <p:strVal val="visible"/>
                                      </p:to>
                                    </p:set>
                                    <p:animEffect transition="in" filter="fade">
                                      <p:cBhvr>
                                        <p:cTn id="28" dur="500"/>
                                        <p:tgtEl>
                                          <p:spTgt spid="43">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3">
                                            <p:txEl>
                                              <p:pRg st="2" end="2"/>
                                            </p:txEl>
                                          </p:spTgt>
                                        </p:tgtEl>
                                        <p:attrNameLst>
                                          <p:attrName>style.visibility</p:attrName>
                                        </p:attrNameLst>
                                      </p:cBhvr>
                                      <p:to>
                                        <p:strVal val="visible"/>
                                      </p:to>
                                    </p:set>
                                    <p:animEffect transition="in" filter="fade">
                                      <p:cBhvr>
                                        <p:cTn id="33" dur="500"/>
                                        <p:tgtEl>
                                          <p:spTgt spid="43">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xEl>
                                              <p:pRg st="3" end="3"/>
                                            </p:txEl>
                                          </p:spTgt>
                                        </p:tgtEl>
                                        <p:attrNameLst>
                                          <p:attrName>style.visibility</p:attrName>
                                        </p:attrNameLst>
                                      </p:cBhvr>
                                      <p:to>
                                        <p:strVal val="visible"/>
                                      </p:to>
                                    </p:set>
                                    <p:animEffect transition="in" filter="fade">
                                      <p:cBhvr>
                                        <p:cTn id="38" dur="500"/>
                                        <p:tgtEl>
                                          <p:spTgt spid="43">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4">
                                            <p:txEl>
                                              <p:pRg st="0" end="0"/>
                                            </p:txEl>
                                          </p:spTgt>
                                        </p:tgtEl>
                                        <p:attrNameLst>
                                          <p:attrName>style.visibility</p:attrName>
                                        </p:attrNameLst>
                                      </p:cBhvr>
                                      <p:to>
                                        <p:strVal val="visible"/>
                                      </p:to>
                                    </p:set>
                                    <p:animEffect transition="in" filter="fade">
                                      <p:cBhvr>
                                        <p:cTn id="51" dur="500"/>
                                        <p:tgtEl>
                                          <p:spTgt spid="14">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4">
                                            <p:txEl>
                                              <p:pRg st="1" end="1"/>
                                            </p:txEl>
                                          </p:spTgt>
                                        </p:tgtEl>
                                        <p:attrNameLst>
                                          <p:attrName>style.visibility</p:attrName>
                                        </p:attrNameLst>
                                      </p:cBhvr>
                                      <p:to>
                                        <p:strVal val="visible"/>
                                      </p:to>
                                    </p:set>
                                    <p:animEffect transition="in" filter="fade">
                                      <p:cBhvr>
                                        <p:cTn id="56" dur="500"/>
                                        <p:tgtEl>
                                          <p:spTgt spid="14">
                                            <p:txEl>
                                              <p:pRg st="1" end="1"/>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4">
                                            <p:txEl>
                                              <p:pRg st="2" end="2"/>
                                            </p:txEl>
                                          </p:spTgt>
                                        </p:tgtEl>
                                        <p:attrNameLst>
                                          <p:attrName>style.visibility</p:attrName>
                                        </p:attrNameLst>
                                      </p:cBhvr>
                                      <p:to>
                                        <p:strVal val="visible"/>
                                      </p:to>
                                    </p:set>
                                    <p:animEffect transition="in" filter="fade">
                                      <p:cBhvr>
                                        <p:cTn id="61" dur="500"/>
                                        <p:tgtEl>
                                          <p:spTgt spid="14">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4">
                                            <p:txEl>
                                              <p:pRg st="3" end="3"/>
                                            </p:txEl>
                                          </p:spTgt>
                                        </p:tgtEl>
                                        <p:attrNameLst>
                                          <p:attrName>style.visibility</p:attrName>
                                        </p:attrNameLst>
                                      </p:cBhvr>
                                      <p:to>
                                        <p:strVal val="visible"/>
                                      </p:to>
                                    </p:set>
                                    <p:animEffect transition="in" filter="fade">
                                      <p:cBhvr>
                                        <p:cTn id="66" dur="500"/>
                                        <p:tgtEl>
                                          <p:spTgt spid="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46" name="Rectangle 45">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useBgFill="1">
        <p:nvSpPr>
          <p:cNvPr id="48" name="Rectangle 47">
            <a:extLst>
              <a:ext uri="{FF2B5EF4-FFF2-40B4-BE49-F238E27FC236}">
                <a16:creationId xmlns:a16="http://schemas.microsoft.com/office/drawing/2014/main" id="{7F7F2020-3718-4400-926B-893A0FBDC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50" name="Rectangle 49">
            <a:extLst>
              <a:ext uri="{FF2B5EF4-FFF2-40B4-BE49-F238E27FC236}">
                <a16:creationId xmlns:a16="http://schemas.microsoft.com/office/drawing/2014/main" id="{100C66CE-2B3E-4513-9B9D-EC2B8182F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6" y="5230792"/>
            <a:ext cx="12198725" cy="1645027"/>
          </a:xfrm>
          <a:prstGeom prst="rect">
            <a:avLst/>
          </a:prstGeom>
          <a:gradFill>
            <a:gsLst>
              <a:gs pos="0">
                <a:schemeClr val="accent5"/>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Nova"/>
              <a:ea typeface="+mn-ea"/>
              <a:cs typeface="+mn-cs"/>
            </a:endParaRPr>
          </a:p>
        </p:txBody>
      </p:sp>
      <p:sp>
        <p:nvSpPr>
          <p:cNvPr id="52" name="Rectangle 51">
            <a:extLst>
              <a:ext uri="{FF2B5EF4-FFF2-40B4-BE49-F238E27FC236}">
                <a16:creationId xmlns:a16="http://schemas.microsoft.com/office/drawing/2014/main" id="{E9F3C764-BCFB-4F32-B897-6513FF0F6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6" y="5230792"/>
            <a:ext cx="8122026" cy="1653935"/>
          </a:xfrm>
          <a:prstGeom prst="rect">
            <a:avLst/>
          </a:prstGeom>
          <a:gradFill>
            <a:gsLst>
              <a:gs pos="24000">
                <a:schemeClr val="accent2">
                  <a:alpha val="0"/>
                </a:schemeClr>
              </a:gs>
              <a:gs pos="99000">
                <a:schemeClr val="accent2">
                  <a:alpha val="68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Nova"/>
              <a:ea typeface="+mn-ea"/>
              <a:cs typeface="+mn-cs"/>
            </a:endParaRPr>
          </a:p>
        </p:txBody>
      </p:sp>
      <p:sp>
        <p:nvSpPr>
          <p:cNvPr id="54" name="Rectangle 53">
            <a:extLst>
              <a:ext uri="{FF2B5EF4-FFF2-40B4-BE49-F238E27FC236}">
                <a16:creationId xmlns:a16="http://schemas.microsoft.com/office/drawing/2014/main" id="{8411D24A-F765-48C8-813D-D3A5E5AAB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895080" y="3111827"/>
            <a:ext cx="1177951" cy="5415888"/>
          </a:xfrm>
          <a:prstGeom prst="rect">
            <a:avLst/>
          </a:prstGeom>
          <a:gradFill>
            <a:gsLst>
              <a:gs pos="23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Nova"/>
              <a:ea typeface="+mn-ea"/>
              <a:cs typeface="+mn-cs"/>
            </a:endParaRPr>
          </a:p>
        </p:txBody>
      </p:sp>
      <p:sp>
        <p:nvSpPr>
          <p:cNvPr id="2" name="Title 1">
            <a:extLst>
              <a:ext uri="{FF2B5EF4-FFF2-40B4-BE49-F238E27FC236}">
                <a16:creationId xmlns:a16="http://schemas.microsoft.com/office/drawing/2014/main" id="{94465721-0F32-45B9-997F-93E9756E0762}"/>
              </a:ext>
            </a:extLst>
          </p:cNvPr>
          <p:cNvSpPr>
            <a:spLocks noGrp="1"/>
          </p:cNvSpPr>
          <p:nvPr>
            <p:ph type="title"/>
          </p:nvPr>
        </p:nvSpPr>
        <p:spPr>
          <a:xfrm>
            <a:off x="240160" y="5751212"/>
            <a:ext cx="7881866" cy="1092200"/>
          </a:xfrm>
        </p:spPr>
        <p:txBody>
          <a:bodyPr vert="horz" lIns="0" tIns="0" rIns="0" bIns="0" rtlCol="0" anchor="ctr">
            <a:normAutofit fontScale="90000"/>
          </a:bodyPr>
          <a:lstStyle/>
          <a:p>
            <a:r>
              <a:rPr lang="en-US" sz="1600" dirty="0">
                <a:solidFill>
                  <a:schemeClr val="bg2"/>
                </a:solidFill>
              </a:rPr>
              <a:t>What are the most popular model of cars sold?</a:t>
            </a:r>
            <a:br>
              <a:rPr lang="en-US" sz="1600" dirty="0">
                <a:solidFill>
                  <a:schemeClr val="bg2"/>
                </a:solidFill>
              </a:rPr>
            </a:br>
            <a:br>
              <a:rPr lang="en-US" sz="1600" dirty="0">
                <a:solidFill>
                  <a:schemeClr val="bg2"/>
                </a:solidFill>
              </a:rPr>
            </a:br>
            <a:r>
              <a:rPr lang="en-US" sz="1600" dirty="0">
                <a:solidFill>
                  <a:schemeClr val="bg1">
                    <a:lumMod val="75000"/>
                  </a:schemeClr>
                </a:solidFill>
              </a:rPr>
              <a:t>What model should I buy?</a:t>
            </a:r>
            <a:br>
              <a:rPr lang="en-US" sz="1600" dirty="0"/>
            </a:br>
            <a:endParaRPr lang="en-US" sz="3200" spc="750" dirty="0">
              <a:solidFill>
                <a:schemeClr val="bg1"/>
              </a:solidFill>
            </a:endParaRPr>
          </a:p>
        </p:txBody>
      </p:sp>
      <p:pic>
        <p:nvPicPr>
          <p:cNvPr id="7" name="Picture 6">
            <a:extLst>
              <a:ext uri="{FF2B5EF4-FFF2-40B4-BE49-F238E27FC236}">
                <a16:creationId xmlns:a16="http://schemas.microsoft.com/office/drawing/2014/main" id="{4397D7F5-F7EE-4F07-ACF9-880B2D406084}"/>
              </a:ext>
            </a:extLst>
          </p:cNvPr>
          <p:cNvPicPr>
            <a:picLocks noChangeAspect="1"/>
          </p:cNvPicPr>
          <p:nvPr/>
        </p:nvPicPr>
        <p:blipFill>
          <a:blip r:embed="rId3"/>
          <a:stretch>
            <a:fillRect/>
          </a:stretch>
        </p:blipFill>
        <p:spPr>
          <a:xfrm>
            <a:off x="-6727" y="14588"/>
            <a:ext cx="12192000" cy="5216205"/>
          </a:xfrm>
          <a:prstGeom prst="rect">
            <a:avLst/>
          </a:prstGeom>
        </p:spPr>
      </p:pic>
    </p:spTree>
    <p:extLst>
      <p:ext uri="{BB962C8B-B14F-4D97-AF65-F5344CB8AC3E}">
        <p14:creationId xmlns:p14="http://schemas.microsoft.com/office/powerpoint/2010/main" val="2593652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27">
            <a:extLst>
              <a:ext uri="{FF2B5EF4-FFF2-40B4-BE49-F238E27FC236}">
                <a16:creationId xmlns:a16="http://schemas.microsoft.com/office/drawing/2014/main" id="{B60A9CD2-F01E-47AE-88A6-D8F612D15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41" name="Rectangle 29">
            <a:extLst>
              <a:ext uri="{FF2B5EF4-FFF2-40B4-BE49-F238E27FC236}">
                <a16:creationId xmlns:a16="http://schemas.microsoft.com/office/drawing/2014/main" id="{668C520E-8A72-4150-8FE3-A3272B2BB3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42" name="Rectangle 31">
            <a:extLst>
              <a:ext uri="{FF2B5EF4-FFF2-40B4-BE49-F238E27FC236}">
                <a16:creationId xmlns:a16="http://schemas.microsoft.com/office/drawing/2014/main" id="{7D9D02D2-145B-47AF-8A96-A08D9D949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9151" y="3638550"/>
            <a:ext cx="2400299"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34" name="Freeform: Shape 33">
            <a:extLst>
              <a:ext uri="{FF2B5EF4-FFF2-40B4-BE49-F238E27FC236}">
                <a16:creationId xmlns:a16="http://schemas.microsoft.com/office/drawing/2014/main" id="{FC24E565-C2C5-4A50-974C-E083E8CBC1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5" y="1757079"/>
            <a:ext cx="3900087" cy="4178958"/>
          </a:xfrm>
          <a:custGeom>
            <a:avLst/>
            <a:gdLst>
              <a:gd name="connsiteX0" fmla="*/ 2431955 w 3900087"/>
              <a:gd name="connsiteY0" fmla="*/ 93939 h 4178958"/>
              <a:gd name="connsiteX1" fmla="*/ 3900087 w 3900087"/>
              <a:gd name="connsiteY1" fmla="*/ 2089479 h 4178958"/>
              <a:gd name="connsiteX2" fmla="*/ 1810608 w 3900087"/>
              <a:gd name="connsiteY2" fmla="*/ 4178958 h 4178958"/>
              <a:gd name="connsiteX3" fmla="*/ 77979 w 3900087"/>
              <a:gd name="connsiteY3" fmla="*/ 3257727 h 4178958"/>
              <a:gd name="connsiteX4" fmla="*/ 0 w 3900087"/>
              <a:gd name="connsiteY4" fmla="*/ 3129368 h 4178958"/>
              <a:gd name="connsiteX5" fmla="*/ 831517 w 3900087"/>
              <a:gd name="connsiteY5" fmla="*/ 244058 h 4178958"/>
              <a:gd name="connsiteX6" fmla="*/ 997289 w 3900087"/>
              <a:gd name="connsiteY6" fmla="*/ 164202 h 4178958"/>
              <a:gd name="connsiteX7" fmla="*/ 1810608 w 3900087"/>
              <a:gd name="connsiteY7" fmla="*/ 0 h 4178958"/>
              <a:gd name="connsiteX8" fmla="*/ 2431955 w 390008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7" h="4178958">
                <a:moveTo>
                  <a:pt x="2431955" y="93939"/>
                </a:moveTo>
                <a:cubicBezTo>
                  <a:pt x="3282516" y="358491"/>
                  <a:pt x="3900087" y="1151865"/>
                  <a:pt x="3900087" y="2089479"/>
                </a:cubicBezTo>
                <a:cubicBezTo>
                  <a:pt x="3900087" y="3243466"/>
                  <a:pt x="2964595" y="4178958"/>
                  <a:pt x="1810608" y="4178958"/>
                </a:cubicBezTo>
                <a:cubicBezTo>
                  <a:pt x="1089366" y="4178958"/>
                  <a:pt x="453474" y="3813531"/>
                  <a:pt x="77979" y="3257727"/>
                </a:cubicBezTo>
                <a:lnTo>
                  <a:pt x="0" y="3129368"/>
                </a:lnTo>
                <a:lnTo>
                  <a:pt x="831517" y="244058"/>
                </a:lnTo>
                <a:lnTo>
                  <a:pt x="997289" y="164202"/>
                </a:lnTo>
                <a:cubicBezTo>
                  <a:pt x="1247270" y="58468"/>
                  <a:pt x="1522111" y="0"/>
                  <a:pt x="1810608" y="0"/>
                </a:cubicBezTo>
                <a:cubicBezTo>
                  <a:pt x="2026981" y="0"/>
                  <a:pt x="2235672" y="32888"/>
                  <a:pt x="2431955" y="93939"/>
                </a:cubicBezTo>
                <a:close/>
              </a:path>
            </a:pathLst>
          </a:custGeom>
          <a:gradFill>
            <a:gsLst>
              <a:gs pos="34000">
                <a:schemeClr val="bg1">
                  <a:alpha val="0"/>
                </a:schemeClr>
              </a:gs>
              <a:gs pos="100000">
                <a:schemeClr val="accent6">
                  <a:alpha val="3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Nova"/>
              <a:ea typeface="+mn-ea"/>
              <a:cs typeface="+mn-cs"/>
            </a:endParaRPr>
          </a:p>
        </p:txBody>
      </p:sp>
      <p:sp>
        <p:nvSpPr>
          <p:cNvPr id="36" name="Rectangle 35">
            <a:extLst>
              <a:ext uri="{FF2B5EF4-FFF2-40B4-BE49-F238E27FC236}">
                <a16:creationId xmlns:a16="http://schemas.microsoft.com/office/drawing/2014/main" id="{28A0077D-32B1-4060-AD9E-836782EE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7595" y="413658"/>
            <a:ext cx="4400609"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2" name="Title 1">
            <a:extLst>
              <a:ext uri="{FF2B5EF4-FFF2-40B4-BE49-F238E27FC236}">
                <a16:creationId xmlns:a16="http://schemas.microsoft.com/office/drawing/2014/main" id="{B6318A36-79DB-495D-AE30-7B5DCF0CF1CB}"/>
              </a:ext>
            </a:extLst>
          </p:cNvPr>
          <p:cNvSpPr>
            <a:spLocks noGrp="1"/>
          </p:cNvSpPr>
          <p:nvPr>
            <p:ph type="title"/>
          </p:nvPr>
        </p:nvSpPr>
        <p:spPr>
          <a:xfrm>
            <a:off x="518616" y="586633"/>
            <a:ext cx="3125336" cy="3611584"/>
          </a:xfrm>
        </p:spPr>
        <p:txBody>
          <a:bodyPr>
            <a:normAutofit/>
          </a:bodyPr>
          <a:lstStyle/>
          <a:p>
            <a:r>
              <a:rPr lang="en-SG" sz="2000" dirty="0">
                <a:solidFill>
                  <a:schemeClr val="bg1"/>
                </a:solidFill>
              </a:rPr>
              <a:t>Explanation of insights</a:t>
            </a:r>
          </a:p>
        </p:txBody>
      </p:sp>
      <p:sp>
        <p:nvSpPr>
          <p:cNvPr id="3" name="Content Placeholder 2">
            <a:extLst>
              <a:ext uri="{FF2B5EF4-FFF2-40B4-BE49-F238E27FC236}">
                <a16:creationId xmlns:a16="http://schemas.microsoft.com/office/drawing/2014/main" id="{AAC7AC91-BC21-4954-9449-CAD3FD113785}"/>
              </a:ext>
            </a:extLst>
          </p:cNvPr>
          <p:cNvSpPr>
            <a:spLocks noGrp="1"/>
          </p:cNvSpPr>
          <p:nvPr>
            <p:ph idx="1"/>
          </p:nvPr>
        </p:nvSpPr>
        <p:spPr>
          <a:xfrm>
            <a:off x="4164157" y="259393"/>
            <a:ext cx="3875662" cy="2238034"/>
          </a:xfrm>
        </p:spPr>
        <p:txBody>
          <a:bodyPr anchor="ctr">
            <a:normAutofit/>
          </a:bodyPr>
          <a:lstStyle/>
          <a:p>
            <a:pPr algn="just">
              <a:lnSpc>
                <a:spcPct val="110000"/>
              </a:lnSpc>
            </a:pPr>
            <a:r>
              <a:rPr lang="en-US" sz="1000" dirty="0"/>
              <a:t>The reason why the Toyota Camry was once one of the most popular brand models for Toyota, is because:</a:t>
            </a:r>
          </a:p>
          <a:p>
            <a:pPr lvl="1" algn="just">
              <a:lnSpc>
                <a:spcPct val="110000"/>
              </a:lnSpc>
            </a:pPr>
            <a:r>
              <a:rPr lang="en-US" sz="1000" dirty="0"/>
              <a:t>The base four-cylinder engine on the Camry returns good fuel economy estimates.</a:t>
            </a:r>
          </a:p>
          <a:p>
            <a:pPr lvl="1" algn="just">
              <a:lnSpc>
                <a:spcPct val="110000"/>
              </a:lnSpc>
            </a:pPr>
            <a:r>
              <a:rPr lang="en-US" sz="1000" dirty="0"/>
              <a:t>Additionally, the Toyota Camry is:</a:t>
            </a:r>
          </a:p>
          <a:p>
            <a:pPr lvl="2" algn="just">
              <a:lnSpc>
                <a:spcPct val="110000"/>
              </a:lnSpc>
              <a:buFont typeface="+mj-lt"/>
              <a:buAutoNum type="arabicPeriod"/>
            </a:pPr>
            <a:r>
              <a:rPr lang="en-US" sz="1000" dirty="0"/>
              <a:t>Roomy</a:t>
            </a:r>
          </a:p>
          <a:p>
            <a:pPr lvl="2" algn="just">
              <a:lnSpc>
                <a:spcPct val="110000"/>
              </a:lnSpc>
              <a:buFont typeface="+mj-lt"/>
              <a:buAutoNum type="arabicPeriod"/>
            </a:pPr>
            <a:r>
              <a:rPr lang="en-US" sz="1000" dirty="0"/>
              <a:t>Has supportive seats </a:t>
            </a:r>
          </a:p>
          <a:p>
            <a:pPr lvl="2" algn="just">
              <a:lnSpc>
                <a:spcPct val="110000"/>
              </a:lnSpc>
              <a:buFont typeface="+mj-lt"/>
              <a:buAutoNum type="arabicPeriod"/>
            </a:pPr>
            <a:r>
              <a:rPr lang="en-US" sz="1000" dirty="0"/>
              <a:t>Has intuitive tech features</a:t>
            </a:r>
            <a:endParaRPr lang="en-SG" sz="1000" dirty="0"/>
          </a:p>
        </p:txBody>
      </p:sp>
      <p:cxnSp>
        <p:nvCxnSpPr>
          <p:cNvPr id="12" name="Straight Connector 11">
            <a:extLst>
              <a:ext uri="{FF2B5EF4-FFF2-40B4-BE49-F238E27FC236}">
                <a16:creationId xmlns:a16="http://schemas.microsoft.com/office/drawing/2014/main" id="{70EBEFA9-3613-41D9-AFCB-529E7D535C57}"/>
              </a:ext>
            </a:extLst>
          </p:cNvPr>
          <p:cNvCxnSpPr>
            <a:cxnSpLocks/>
          </p:cNvCxnSpPr>
          <p:nvPr/>
        </p:nvCxnSpPr>
        <p:spPr>
          <a:xfrm>
            <a:off x="4164157" y="2497428"/>
            <a:ext cx="7664425" cy="0"/>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6" name="Picture 5">
            <a:extLst>
              <a:ext uri="{FF2B5EF4-FFF2-40B4-BE49-F238E27FC236}">
                <a16:creationId xmlns:a16="http://schemas.microsoft.com/office/drawing/2014/main" id="{47DBFD2D-2DE3-4E09-84F4-36B87F831EBE}"/>
              </a:ext>
            </a:extLst>
          </p:cNvPr>
          <p:cNvPicPr>
            <a:picLocks noChangeAspect="1"/>
          </p:cNvPicPr>
          <p:nvPr/>
        </p:nvPicPr>
        <p:blipFill>
          <a:blip r:embed="rId3"/>
          <a:stretch>
            <a:fillRect/>
          </a:stretch>
        </p:blipFill>
        <p:spPr>
          <a:xfrm>
            <a:off x="8436423" y="356158"/>
            <a:ext cx="3426751" cy="1909507"/>
          </a:xfrm>
          <a:prstGeom prst="rect">
            <a:avLst/>
          </a:prstGeom>
        </p:spPr>
      </p:pic>
      <p:pic>
        <p:nvPicPr>
          <p:cNvPr id="24" name="Picture 23">
            <a:extLst>
              <a:ext uri="{FF2B5EF4-FFF2-40B4-BE49-F238E27FC236}">
                <a16:creationId xmlns:a16="http://schemas.microsoft.com/office/drawing/2014/main" id="{61B2546E-6D50-47D1-AAC2-B45235CFB882}"/>
              </a:ext>
            </a:extLst>
          </p:cNvPr>
          <p:cNvPicPr>
            <a:picLocks noChangeAspect="1"/>
          </p:cNvPicPr>
          <p:nvPr/>
        </p:nvPicPr>
        <p:blipFill>
          <a:blip r:embed="rId4"/>
          <a:stretch>
            <a:fillRect/>
          </a:stretch>
        </p:blipFill>
        <p:spPr>
          <a:xfrm>
            <a:off x="8436423" y="2621823"/>
            <a:ext cx="3458058" cy="2162477"/>
          </a:xfrm>
          <a:prstGeom prst="rect">
            <a:avLst/>
          </a:prstGeom>
        </p:spPr>
      </p:pic>
      <p:pic>
        <p:nvPicPr>
          <p:cNvPr id="32" name="Picture 31">
            <a:extLst>
              <a:ext uri="{FF2B5EF4-FFF2-40B4-BE49-F238E27FC236}">
                <a16:creationId xmlns:a16="http://schemas.microsoft.com/office/drawing/2014/main" id="{25E1173F-B849-4634-ACB4-630FD550CB1B}"/>
              </a:ext>
            </a:extLst>
          </p:cNvPr>
          <p:cNvPicPr>
            <a:picLocks noChangeAspect="1"/>
          </p:cNvPicPr>
          <p:nvPr/>
        </p:nvPicPr>
        <p:blipFill>
          <a:blip r:embed="rId5"/>
          <a:stretch>
            <a:fillRect/>
          </a:stretch>
        </p:blipFill>
        <p:spPr>
          <a:xfrm>
            <a:off x="8436423" y="4863060"/>
            <a:ext cx="3223770" cy="1878512"/>
          </a:xfrm>
          <a:prstGeom prst="rect">
            <a:avLst/>
          </a:prstGeom>
        </p:spPr>
      </p:pic>
      <p:sp>
        <p:nvSpPr>
          <p:cNvPr id="38" name="Content Placeholder 2">
            <a:extLst>
              <a:ext uri="{FF2B5EF4-FFF2-40B4-BE49-F238E27FC236}">
                <a16:creationId xmlns:a16="http://schemas.microsoft.com/office/drawing/2014/main" id="{75EFF85D-DDE0-4507-9019-ED7BEB088D5A}"/>
              </a:ext>
            </a:extLst>
          </p:cNvPr>
          <p:cNvSpPr txBox="1">
            <a:spLocks/>
          </p:cNvSpPr>
          <p:nvPr/>
        </p:nvSpPr>
        <p:spPr>
          <a:xfrm>
            <a:off x="4299300" y="2870482"/>
            <a:ext cx="3875662" cy="3614465"/>
          </a:xfrm>
          <a:prstGeom prst="rect">
            <a:avLst/>
          </a:prstGeom>
        </p:spPr>
        <p:txBody>
          <a:bodyPr vert="horz" lIns="0" tIns="0" rIns="0" bIns="0" rtlCol="0" anchor="ct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10000"/>
              </a:lnSpc>
              <a:buNone/>
            </a:pPr>
            <a:r>
              <a:rPr lang="en-US" sz="1000" dirty="0"/>
              <a:t>The reason why the Toyota Corolla has been one of the most popular brand models for the </a:t>
            </a:r>
            <a:r>
              <a:rPr lang="en-US" sz="1000" dirty="0">
                <a:solidFill>
                  <a:schemeClr val="accent2"/>
                </a:solidFill>
              </a:rPr>
              <a:t>past 10 years</a:t>
            </a:r>
            <a:r>
              <a:rPr lang="en-US" sz="1000" dirty="0"/>
              <a:t>, is because they are:</a:t>
            </a:r>
          </a:p>
          <a:p>
            <a:pPr marL="0" indent="0" algn="just">
              <a:lnSpc>
                <a:spcPct val="110000"/>
              </a:lnSpc>
              <a:buNone/>
            </a:pPr>
            <a:endParaRPr lang="en-US" sz="1000" dirty="0"/>
          </a:p>
          <a:p>
            <a:pPr algn="just">
              <a:lnSpc>
                <a:spcPct val="110000"/>
              </a:lnSpc>
              <a:buFont typeface="+mj-lt"/>
              <a:buAutoNum type="arabicPeriod"/>
            </a:pPr>
            <a:r>
              <a:rPr lang="en-US" sz="1000" dirty="0"/>
              <a:t>Simple in design</a:t>
            </a:r>
          </a:p>
          <a:p>
            <a:pPr algn="just">
              <a:lnSpc>
                <a:spcPct val="110000"/>
              </a:lnSpc>
              <a:buFont typeface="+mj-lt"/>
              <a:buAutoNum type="arabicPeriod"/>
            </a:pPr>
            <a:endParaRPr lang="en-US" sz="1000" dirty="0"/>
          </a:p>
          <a:p>
            <a:pPr algn="just">
              <a:lnSpc>
                <a:spcPct val="110000"/>
              </a:lnSpc>
              <a:buFont typeface="+mj-lt"/>
              <a:buAutoNum type="arabicPeriod"/>
            </a:pPr>
            <a:r>
              <a:rPr lang="en-US" sz="1000" dirty="0"/>
              <a:t>Economically priced and budget friendly</a:t>
            </a:r>
          </a:p>
          <a:p>
            <a:pPr algn="just">
              <a:lnSpc>
                <a:spcPct val="110000"/>
              </a:lnSpc>
              <a:buFont typeface="+mj-lt"/>
              <a:buAutoNum type="arabicPeriod"/>
            </a:pPr>
            <a:endParaRPr lang="en-US" sz="1000" dirty="0"/>
          </a:p>
          <a:p>
            <a:pPr algn="just">
              <a:lnSpc>
                <a:spcPct val="110000"/>
              </a:lnSpc>
              <a:buFont typeface="+mj-lt"/>
              <a:buAutoNum type="arabicPeriod"/>
            </a:pPr>
            <a:r>
              <a:rPr lang="en-US" sz="1000" dirty="0"/>
              <a:t>Reliable in performance and requires low maintained  </a:t>
            </a:r>
          </a:p>
          <a:p>
            <a:pPr algn="just">
              <a:lnSpc>
                <a:spcPct val="110000"/>
              </a:lnSpc>
              <a:buFont typeface="+mj-lt"/>
              <a:buAutoNum type="arabicPeriod"/>
            </a:pPr>
            <a:endParaRPr lang="en-US" sz="1000" dirty="0"/>
          </a:p>
          <a:p>
            <a:pPr algn="just">
              <a:lnSpc>
                <a:spcPct val="110000"/>
              </a:lnSpc>
              <a:buFont typeface="+mj-lt"/>
              <a:buAutoNum type="arabicPeriod"/>
            </a:pPr>
            <a:r>
              <a:rPr lang="en-US" sz="1000" dirty="0"/>
              <a:t>Incredibly fuel efficient and have electric modes to save fuel</a:t>
            </a:r>
          </a:p>
          <a:p>
            <a:pPr algn="just">
              <a:lnSpc>
                <a:spcPct val="110000"/>
              </a:lnSpc>
              <a:buFont typeface="+mj-lt"/>
              <a:buAutoNum type="arabicPeriod"/>
            </a:pPr>
            <a:endParaRPr lang="en-US" sz="1000" dirty="0"/>
          </a:p>
          <a:p>
            <a:pPr algn="just">
              <a:lnSpc>
                <a:spcPct val="110000"/>
              </a:lnSpc>
              <a:buFont typeface="+mj-lt"/>
              <a:buAutoNum type="arabicPeriod"/>
            </a:pPr>
            <a:r>
              <a:rPr lang="en-US" sz="1000" dirty="0"/>
              <a:t>And it also caters to the largest consumer base, therefore selling more models</a:t>
            </a:r>
          </a:p>
        </p:txBody>
      </p:sp>
    </p:spTree>
    <p:extLst>
      <p:ext uri="{BB962C8B-B14F-4D97-AF65-F5344CB8AC3E}">
        <p14:creationId xmlns:p14="http://schemas.microsoft.com/office/powerpoint/2010/main" val="350347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8">
                                            <p:txEl>
                                              <p:pRg st="2" end="2"/>
                                            </p:txEl>
                                          </p:spTgt>
                                        </p:tgtEl>
                                        <p:attrNameLst>
                                          <p:attrName>style.visibility</p:attrName>
                                        </p:attrNameLst>
                                      </p:cBhvr>
                                      <p:to>
                                        <p:strVal val="visible"/>
                                      </p:to>
                                    </p:set>
                                    <p:animEffect transition="in" filter="fade">
                                      <p:cBhvr>
                                        <p:cTn id="37" dur="500"/>
                                        <p:tgtEl>
                                          <p:spTgt spid="38">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8">
                                            <p:txEl>
                                              <p:pRg st="0" end="0"/>
                                            </p:txEl>
                                          </p:spTgt>
                                        </p:tgtEl>
                                        <p:attrNameLst>
                                          <p:attrName>style.visibility</p:attrName>
                                        </p:attrNameLst>
                                      </p:cBhvr>
                                      <p:to>
                                        <p:strVal val="visible"/>
                                      </p:to>
                                    </p:set>
                                    <p:animEffect transition="in" filter="fade">
                                      <p:cBhvr>
                                        <p:cTn id="42" dur="500"/>
                                        <p:tgtEl>
                                          <p:spTgt spid="38">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8">
                                            <p:txEl>
                                              <p:pRg st="4" end="4"/>
                                            </p:txEl>
                                          </p:spTgt>
                                        </p:tgtEl>
                                        <p:attrNameLst>
                                          <p:attrName>style.visibility</p:attrName>
                                        </p:attrNameLst>
                                      </p:cBhvr>
                                      <p:to>
                                        <p:strVal val="visible"/>
                                      </p:to>
                                    </p:set>
                                    <p:animEffect transition="in" filter="fade">
                                      <p:cBhvr>
                                        <p:cTn id="47" dur="500"/>
                                        <p:tgtEl>
                                          <p:spTgt spid="38">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8">
                                            <p:txEl>
                                              <p:pRg st="6" end="6"/>
                                            </p:txEl>
                                          </p:spTgt>
                                        </p:tgtEl>
                                        <p:attrNameLst>
                                          <p:attrName>style.visibility</p:attrName>
                                        </p:attrNameLst>
                                      </p:cBhvr>
                                      <p:to>
                                        <p:strVal val="visible"/>
                                      </p:to>
                                    </p:set>
                                    <p:animEffect transition="in" filter="fade">
                                      <p:cBhvr>
                                        <p:cTn id="52" dur="500"/>
                                        <p:tgtEl>
                                          <p:spTgt spid="38">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8">
                                            <p:txEl>
                                              <p:pRg st="8" end="8"/>
                                            </p:txEl>
                                          </p:spTgt>
                                        </p:tgtEl>
                                        <p:attrNameLst>
                                          <p:attrName>style.visibility</p:attrName>
                                        </p:attrNameLst>
                                      </p:cBhvr>
                                      <p:to>
                                        <p:strVal val="visible"/>
                                      </p:to>
                                    </p:set>
                                    <p:animEffect transition="in" filter="fade">
                                      <p:cBhvr>
                                        <p:cTn id="57" dur="500"/>
                                        <p:tgtEl>
                                          <p:spTgt spid="38">
                                            <p:txEl>
                                              <p:pRg st="8" end="8"/>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8">
                                            <p:txEl>
                                              <p:pRg st="10" end="10"/>
                                            </p:txEl>
                                          </p:spTgt>
                                        </p:tgtEl>
                                        <p:attrNameLst>
                                          <p:attrName>style.visibility</p:attrName>
                                        </p:attrNameLst>
                                      </p:cBhvr>
                                      <p:to>
                                        <p:strVal val="visible"/>
                                      </p:to>
                                    </p:set>
                                    <p:animEffect transition="in" filter="fade">
                                      <p:cBhvr>
                                        <p:cTn id="62" dur="500"/>
                                        <p:tgtEl>
                                          <p:spTgt spid="3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46" name="Rectangle 45">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useBgFill="1">
        <p:nvSpPr>
          <p:cNvPr id="48" name="Rectangle 47">
            <a:extLst>
              <a:ext uri="{FF2B5EF4-FFF2-40B4-BE49-F238E27FC236}">
                <a16:creationId xmlns:a16="http://schemas.microsoft.com/office/drawing/2014/main" id="{7F7F2020-3718-4400-926B-893A0FBDC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50" name="Rectangle 49">
            <a:extLst>
              <a:ext uri="{FF2B5EF4-FFF2-40B4-BE49-F238E27FC236}">
                <a16:creationId xmlns:a16="http://schemas.microsoft.com/office/drawing/2014/main" id="{100C66CE-2B3E-4513-9B9D-EC2B8182F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6" y="5230792"/>
            <a:ext cx="12198725" cy="1645027"/>
          </a:xfrm>
          <a:prstGeom prst="rect">
            <a:avLst/>
          </a:prstGeom>
          <a:gradFill>
            <a:gsLst>
              <a:gs pos="0">
                <a:schemeClr val="accent5"/>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Nova"/>
              <a:ea typeface="+mn-ea"/>
              <a:cs typeface="+mn-cs"/>
            </a:endParaRPr>
          </a:p>
        </p:txBody>
      </p:sp>
      <p:sp>
        <p:nvSpPr>
          <p:cNvPr id="52" name="Rectangle 51">
            <a:extLst>
              <a:ext uri="{FF2B5EF4-FFF2-40B4-BE49-F238E27FC236}">
                <a16:creationId xmlns:a16="http://schemas.microsoft.com/office/drawing/2014/main" id="{E9F3C764-BCFB-4F32-B897-6513FF0F6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6" y="5230792"/>
            <a:ext cx="8122026" cy="1653935"/>
          </a:xfrm>
          <a:prstGeom prst="rect">
            <a:avLst/>
          </a:prstGeom>
          <a:gradFill>
            <a:gsLst>
              <a:gs pos="24000">
                <a:schemeClr val="accent2">
                  <a:alpha val="0"/>
                </a:schemeClr>
              </a:gs>
              <a:gs pos="99000">
                <a:schemeClr val="accent2">
                  <a:alpha val="68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Nova"/>
              <a:ea typeface="+mn-ea"/>
              <a:cs typeface="+mn-cs"/>
            </a:endParaRPr>
          </a:p>
        </p:txBody>
      </p:sp>
      <p:sp>
        <p:nvSpPr>
          <p:cNvPr id="54" name="Rectangle 53">
            <a:extLst>
              <a:ext uri="{FF2B5EF4-FFF2-40B4-BE49-F238E27FC236}">
                <a16:creationId xmlns:a16="http://schemas.microsoft.com/office/drawing/2014/main" id="{8411D24A-F765-48C8-813D-D3A5E5AAB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895080" y="3111827"/>
            <a:ext cx="1177951" cy="5415888"/>
          </a:xfrm>
          <a:prstGeom prst="rect">
            <a:avLst/>
          </a:prstGeom>
          <a:gradFill>
            <a:gsLst>
              <a:gs pos="23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Nova"/>
              <a:ea typeface="+mn-ea"/>
              <a:cs typeface="+mn-cs"/>
            </a:endParaRPr>
          </a:p>
        </p:txBody>
      </p:sp>
      <p:sp>
        <p:nvSpPr>
          <p:cNvPr id="2" name="Title 1">
            <a:extLst>
              <a:ext uri="{FF2B5EF4-FFF2-40B4-BE49-F238E27FC236}">
                <a16:creationId xmlns:a16="http://schemas.microsoft.com/office/drawing/2014/main" id="{94465721-0F32-45B9-997F-93E9756E0762}"/>
              </a:ext>
            </a:extLst>
          </p:cNvPr>
          <p:cNvSpPr>
            <a:spLocks noGrp="1"/>
          </p:cNvSpPr>
          <p:nvPr>
            <p:ph type="title"/>
          </p:nvPr>
        </p:nvSpPr>
        <p:spPr>
          <a:xfrm>
            <a:off x="237856" y="5747983"/>
            <a:ext cx="8228508" cy="1092200"/>
          </a:xfrm>
        </p:spPr>
        <p:txBody>
          <a:bodyPr vert="horz" lIns="0" tIns="0" rIns="0" bIns="0" rtlCol="0" anchor="ctr">
            <a:normAutofit fontScale="90000"/>
          </a:bodyPr>
          <a:lstStyle/>
          <a:p>
            <a:r>
              <a:rPr lang="en-US" sz="1600" dirty="0">
                <a:solidFill>
                  <a:schemeClr val="bg2"/>
                </a:solidFill>
              </a:rPr>
              <a:t>How consistent are Coe Prices per Category?</a:t>
            </a:r>
            <a:br>
              <a:rPr lang="en-US" sz="1600" dirty="0">
                <a:solidFill>
                  <a:schemeClr val="bg2"/>
                </a:solidFill>
              </a:rPr>
            </a:br>
            <a:br>
              <a:rPr lang="en-US" sz="1600" dirty="0">
                <a:solidFill>
                  <a:schemeClr val="bg2"/>
                </a:solidFill>
              </a:rPr>
            </a:br>
            <a:br>
              <a:rPr lang="en-US" sz="1600" dirty="0">
                <a:solidFill>
                  <a:schemeClr val="bg2"/>
                </a:solidFill>
              </a:rPr>
            </a:br>
            <a:r>
              <a:rPr lang="en-US" sz="1600" dirty="0">
                <a:solidFill>
                  <a:schemeClr val="bg1">
                    <a:lumMod val="75000"/>
                  </a:schemeClr>
                </a:solidFill>
              </a:rPr>
              <a:t>What category should I stick to?</a:t>
            </a:r>
            <a:br>
              <a:rPr lang="en-US" sz="1600" dirty="0"/>
            </a:br>
            <a:endParaRPr lang="en-US" sz="3200" spc="750" dirty="0">
              <a:solidFill>
                <a:schemeClr val="bg1"/>
              </a:solidFill>
            </a:endParaRPr>
          </a:p>
        </p:txBody>
      </p:sp>
      <p:pic>
        <p:nvPicPr>
          <p:cNvPr id="4" name="Picture 3">
            <a:extLst>
              <a:ext uri="{FF2B5EF4-FFF2-40B4-BE49-F238E27FC236}">
                <a16:creationId xmlns:a16="http://schemas.microsoft.com/office/drawing/2014/main" id="{075A26B9-26A5-4A3F-B9DA-9B9CA1FE7C49}"/>
              </a:ext>
            </a:extLst>
          </p:cNvPr>
          <p:cNvPicPr>
            <a:picLocks noChangeAspect="1"/>
          </p:cNvPicPr>
          <p:nvPr/>
        </p:nvPicPr>
        <p:blipFill>
          <a:blip r:embed="rId3"/>
          <a:stretch>
            <a:fillRect/>
          </a:stretch>
        </p:blipFill>
        <p:spPr>
          <a:xfrm>
            <a:off x="108778" y="17817"/>
            <a:ext cx="11967715" cy="5212973"/>
          </a:xfrm>
          <a:prstGeom prst="rect">
            <a:avLst/>
          </a:prstGeom>
        </p:spPr>
      </p:pic>
    </p:spTree>
    <p:extLst>
      <p:ext uri="{BB962C8B-B14F-4D97-AF65-F5344CB8AC3E}">
        <p14:creationId xmlns:p14="http://schemas.microsoft.com/office/powerpoint/2010/main" val="25748177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318A36-79DB-495D-AE30-7B5DCF0CF1CB}"/>
              </a:ext>
            </a:extLst>
          </p:cNvPr>
          <p:cNvSpPr>
            <a:spLocks noGrp="1"/>
          </p:cNvSpPr>
          <p:nvPr>
            <p:ph type="title"/>
          </p:nvPr>
        </p:nvSpPr>
        <p:spPr>
          <a:xfrm>
            <a:off x="408215" y="26161"/>
            <a:ext cx="11630025" cy="698011"/>
          </a:xfrm>
        </p:spPr>
        <p:txBody>
          <a:bodyPr anchor="b">
            <a:normAutofit/>
          </a:bodyPr>
          <a:lstStyle/>
          <a:p>
            <a:r>
              <a:rPr lang="en-SG" dirty="0"/>
              <a:t>Explanation of insights</a:t>
            </a:r>
          </a:p>
        </p:txBody>
      </p:sp>
      <p:sp>
        <p:nvSpPr>
          <p:cNvPr id="3" name="Content Placeholder 2">
            <a:extLst>
              <a:ext uri="{FF2B5EF4-FFF2-40B4-BE49-F238E27FC236}">
                <a16:creationId xmlns:a16="http://schemas.microsoft.com/office/drawing/2014/main" id="{AAC7AC91-BC21-4954-9449-CAD3FD113785}"/>
              </a:ext>
            </a:extLst>
          </p:cNvPr>
          <p:cNvSpPr>
            <a:spLocks noGrp="1"/>
          </p:cNvSpPr>
          <p:nvPr>
            <p:ph idx="1"/>
          </p:nvPr>
        </p:nvSpPr>
        <p:spPr>
          <a:xfrm>
            <a:off x="253364" y="2689859"/>
            <a:ext cx="4911392" cy="3583940"/>
          </a:xfrm>
        </p:spPr>
        <p:txBody>
          <a:bodyPr anchor="t">
            <a:normAutofit fontScale="77500" lnSpcReduction="20000"/>
          </a:bodyPr>
          <a:lstStyle/>
          <a:p>
            <a:r>
              <a:rPr lang="en-US" sz="1600" dirty="0"/>
              <a:t>5 categories. Cats A to E</a:t>
            </a:r>
          </a:p>
          <a:p>
            <a:pPr marL="800100" lvl="1" indent="-342900">
              <a:buFont typeface="+mj-lt"/>
              <a:buAutoNum type="arabicPeriod"/>
            </a:pPr>
            <a:r>
              <a:rPr lang="en-US" sz="1600" dirty="0"/>
              <a:t>Cat A (Averaged-Price Family Cars)</a:t>
            </a:r>
          </a:p>
          <a:p>
            <a:pPr marL="800100" lvl="1" indent="-342900">
              <a:buFont typeface="+mj-lt"/>
              <a:buAutoNum type="arabicPeriod"/>
            </a:pPr>
            <a:r>
              <a:rPr lang="en-US" sz="1600" dirty="0"/>
              <a:t>Cat B (Luxury Cars)</a:t>
            </a:r>
          </a:p>
          <a:p>
            <a:pPr marL="800100" lvl="1" indent="-342900">
              <a:buFont typeface="+mj-lt"/>
              <a:buAutoNum type="arabicPeriod"/>
            </a:pPr>
            <a:r>
              <a:rPr lang="en-US" sz="1600" dirty="0"/>
              <a:t>Cat C (Buses and Vans)</a:t>
            </a:r>
          </a:p>
          <a:p>
            <a:pPr marL="800100" lvl="1" indent="-342900">
              <a:buFont typeface="+mj-lt"/>
              <a:buAutoNum type="arabicPeriod"/>
            </a:pPr>
            <a:r>
              <a:rPr lang="en-US" sz="1600" dirty="0"/>
              <a:t>Cat D (Motorcycles)</a:t>
            </a:r>
          </a:p>
          <a:p>
            <a:pPr marL="800100" lvl="1" indent="-342900">
              <a:buFont typeface="+mj-lt"/>
              <a:buAutoNum type="arabicPeriod"/>
            </a:pPr>
            <a:r>
              <a:rPr lang="en-US" sz="1600" dirty="0"/>
              <a:t>Cat E (Any Vehicle)</a:t>
            </a:r>
            <a:br>
              <a:rPr lang="en-US" sz="1600" dirty="0"/>
            </a:br>
            <a:endParaRPr lang="en-US" sz="1600" dirty="0"/>
          </a:p>
          <a:p>
            <a:r>
              <a:rPr lang="en-US" sz="1600" dirty="0"/>
              <a:t>COE Prices for Cat B and Cat E cars are similar (both max out at $110,000</a:t>
            </a:r>
          </a:p>
          <a:p>
            <a:r>
              <a:rPr lang="en-US" sz="1600" dirty="0"/>
              <a:t>Standard deviation for COE Prices are upwards of $4,000 more than the Category A</a:t>
            </a:r>
          </a:p>
          <a:p>
            <a:pPr marL="0" indent="0">
              <a:buNone/>
            </a:pPr>
            <a:r>
              <a:rPr lang="en-US" sz="1600" dirty="0"/>
              <a:t>Therefore, we can conclude that the COE Prices are very inconsistent as compared to category A</a:t>
            </a:r>
          </a:p>
          <a:p>
            <a:pPr marL="0" indent="0">
              <a:buNone/>
            </a:pPr>
            <a:r>
              <a:rPr lang="en-US" sz="1600" dirty="0"/>
              <a:t>This is due to the level of </a:t>
            </a:r>
            <a:r>
              <a:rPr lang="en-US" sz="1600" dirty="0" err="1"/>
              <a:t>customisation</a:t>
            </a:r>
            <a:r>
              <a:rPr lang="en-US" sz="1600" dirty="0"/>
              <a:t> &amp; variability being </a:t>
            </a:r>
            <a:r>
              <a:rPr lang="en-US" sz="1600" u="sng" dirty="0">
                <a:solidFill>
                  <a:schemeClr val="accent2"/>
                </a:solidFill>
              </a:rPr>
              <a:t>much higher</a:t>
            </a:r>
            <a:r>
              <a:rPr lang="en-US" sz="1600" dirty="0"/>
              <a:t> than that of Cat A.</a:t>
            </a:r>
          </a:p>
        </p:txBody>
      </p:sp>
      <p:pic>
        <p:nvPicPr>
          <p:cNvPr id="13" name="Picture 12">
            <a:extLst>
              <a:ext uri="{FF2B5EF4-FFF2-40B4-BE49-F238E27FC236}">
                <a16:creationId xmlns:a16="http://schemas.microsoft.com/office/drawing/2014/main" id="{62D54CDA-EE56-407D-A028-E0A4DE39538B}"/>
              </a:ext>
            </a:extLst>
          </p:cNvPr>
          <p:cNvPicPr>
            <a:picLocks noChangeAspect="1"/>
          </p:cNvPicPr>
          <p:nvPr/>
        </p:nvPicPr>
        <p:blipFill rotWithShape="1">
          <a:blip r:embed="rId3"/>
          <a:srcRect t="3708"/>
          <a:stretch/>
        </p:blipFill>
        <p:spPr>
          <a:xfrm>
            <a:off x="253364" y="1062148"/>
            <a:ext cx="5090161" cy="1487380"/>
          </a:xfrm>
          <a:prstGeom prst="rect">
            <a:avLst/>
          </a:prstGeom>
        </p:spPr>
      </p:pic>
      <p:sp>
        <p:nvSpPr>
          <p:cNvPr id="49" name="Rectangle 48">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91110EDC-BA58-414A-B4B7-2C0B5586FB32}"/>
              </a:ext>
            </a:extLst>
          </p:cNvPr>
          <p:cNvPicPr>
            <a:picLocks noChangeAspect="1"/>
          </p:cNvPicPr>
          <p:nvPr/>
        </p:nvPicPr>
        <p:blipFill>
          <a:blip r:embed="rId4"/>
          <a:stretch>
            <a:fillRect/>
          </a:stretch>
        </p:blipFill>
        <p:spPr>
          <a:xfrm>
            <a:off x="6095996" y="805550"/>
            <a:ext cx="5700575" cy="2762250"/>
          </a:xfrm>
          <a:prstGeom prst="rect">
            <a:avLst/>
          </a:prstGeom>
        </p:spPr>
      </p:pic>
      <p:sp>
        <p:nvSpPr>
          <p:cNvPr id="22" name="Content Placeholder 2">
            <a:extLst>
              <a:ext uri="{FF2B5EF4-FFF2-40B4-BE49-F238E27FC236}">
                <a16:creationId xmlns:a16="http://schemas.microsoft.com/office/drawing/2014/main" id="{BC411EB6-0692-41AA-B98F-A041193E6B2B}"/>
              </a:ext>
            </a:extLst>
          </p:cNvPr>
          <p:cNvSpPr txBox="1">
            <a:spLocks/>
          </p:cNvSpPr>
          <p:nvPr/>
        </p:nvSpPr>
        <p:spPr>
          <a:xfrm>
            <a:off x="6095996" y="3717343"/>
            <a:ext cx="5500687" cy="2762250"/>
          </a:xfrm>
          <a:prstGeom prst="rect">
            <a:avLst/>
          </a:prstGeom>
        </p:spPr>
        <p:txBody>
          <a:bodyPr vert="horz" lIns="0" tIns="0" rIns="0" bIns="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From Cat E to Cat A, the standard deviation for success rate in COE applications </a:t>
            </a:r>
            <a:r>
              <a:rPr lang="en-US" sz="1600" u="sng" dirty="0">
                <a:solidFill>
                  <a:srgbClr val="00B050"/>
                </a:solidFill>
              </a:rPr>
              <a:t>increases</a:t>
            </a:r>
          </a:p>
          <a:p>
            <a:pPr lvl="1"/>
            <a:r>
              <a:rPr lang="en-US" sz="1600" dirty="0"/>
              <a:t>Cat E consumers are </a:t>
            </a:r>
            <a:r>
              <a:rPr lang="en-US" sz="1600" dirty="0">
                <a:solidFill>
                  <a:schemeClr val="accent2"/>
                </a:solidFill>
              </a:rPr>
              <a:t>more likely</a:t>
            </a:r>
            <a:r>
              <a:rPr lang="en-US" sz="1600" dirty="0"/>
              <a:t> to get their COE approved as compared to Cat A, since the amount of people buying such cars are just simply </a:t>
            </a:r>
            <a:r>
              <a:rPr lang="en-US" sz="1600" u="sng" dirty="0">
                <a:solidFill>
                  <a:schemeClr val="accent2"/>
                </a:solidFill>
              </a:rPr>
              <a:t>lesser</a:t>
            </a:r>
          </a:p>
          <a:p>
            <a:pPr lvl="1"/>
            <a:r>
              <a:rPr lang="en-US" sz="1600" dirty="0"/>
              <a:t>As compared to Cat A, where the success rate is about 5% lower than that of Cat E.</a:t>
            </a:r>
          </a:p>
          <a:p>
            <a:pPr marL="0" indent="0">
              <a:buNone/>
            </a:pPr>
            <a:r>
              <a:rPr lang="en-US" sz="1600" dirty="0"/>
              <a:t>Therefore, we’ll just bid higher and simply pay more</a:t>
            </a:r>
          </a:p>
        </p:txBody>
      </p:sp>
    </p:spTree>
    <p:extLst>
      <p:ext uri="{BB962C8B-B14F-4D97-AF65-F5344CB8AC3E}">
        <p14:creationId xmlns:p14="http://schemas.microsoft.com/office/powerpoint/2010/main" val="1664170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2">
                                            <p:txEl>
                                              <p:pRg st="0" end="0"/>
                                            </p:txEl>
                                          </p:spTgt>
                                        </p:tgtEl>
                                        <p:attrNameLst>
                                          <p:attrName>style.visibility</p:attrName>
                                        </p:attrNameLst>
                                      </p:cBhvr>
                                      <p:to>
                                        <p:strVal val="visible"/>
                                      </p:to>
                                    </p:set>
                                    <p:animEffect transition="in" filter="fade">
                                      <p:cBhvr>
                                        <p:cTn id="42" dur="500"/>
                                        <p:tgtEl>
                                          <p:spTgt spid="22">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2">
                                            <p:txEl>
                                              <p:pRg st="1" end="1"/>
                                            </p:txEl>
                                          </p:spTgt>
                                        </p:tgtEl>
                                        <p:attrNameLst>
                                          <p:attrName>style.visibility</p:attrName>
                                        </p:attrNameLst>
                                      </p:cBhvr>
                                      <p:to>
                                        <p:strVal val="visible"/>
                                      </p:to>
                                    </p:set>
                                    <p:animEffect transition="in" filter="fade">
                                      <p:cBhvr>
                                        <p:cTn id="47" dur="500"/>
                                        <p:tgtEl>
                                          <p:spTgt spid="22">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2">
                                            <p:txEl>
                                              <p:pRg st="2" end="2"/>
                                            </p:txEl>
                                          </p:spTgt>
                                        </p:tgtEl>
                                        <p:attrNameLst>
                                          <p:attrName>style.visibility</p:attrName>
                                        </p:attrNameLst>
                                      </p:cBhvr>
                                      <p:to>
                                        <p:strVal val="visible"/>
                                      </p:to>
                                    </p:set>
                                    <p:animEffect transition="in" filter="fade">
                                      <p:cBhvr>
                                        <p:cTn id="52" dur="500"/>
                                        <p:tgtEl>
                                          <p:spTgt spid="22">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2">
                                            <p:txEl>
                                              <p:pRg st="3" end="3"/>
                                            </p:txEl>
                                          </p:spTgt>
                                        </p:tgtEl>
                                        <p:attrNameLst>
                                          <p:attrName>style.visibility</p:attrName>
                                        </p:attrNameLst>
                                      </p:cBhvr>
                                      <p:to>
                                        <p:strVal val="visible"/>
                                      </p:to>
                                    </p:set>
                                    <p:animEffect transition="in" filter="fade">
                                      <p:cBhvr>
                                        <p:cTn id="57"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3">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7">
            <a:extLst>
              <a:ext uri="{FF2B5EF4-FFF2-40B4-BE49-F238E27FC236}">
                <a16:creationId xmlns:a16="http://schemas.microsoft.com/office/drawing/2014/main" id="{315596D0-7A93-45AB-A289-2A2B141E0B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90F64BE-B6DF-4D20-9A3E-DAD003896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0"/>
            <a:ext cx="4038601" cy="6866462"/>
          </a:xfrm>
          <a:prstGeom prst="rect">
            <a:avLst/>
          </a:prstGeom>
          <a:gradFill>
            <a:gsLst>
              <a:gs pos="0">
                <a:schemeClr val="accent5"/>
              </a:gs>
              <a:gs pos="100000">
                <a:schemeClr val="accent4">
                  <a:alpha val="55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299ACA5-1949-4821-8FA4-95A78A2097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5328" y="1633640"/>
            <a:ext cx="6866462" cy="3581401"/>
          </a:xfrm>
          <a:prstGeom prst="rect">
            <a:avLst/>
          </a:prstGeom>
          <a:gradFill>
            <a:gsLst>
              <a:gs pos="0">
                <a:schemeClr val="accent2"/>
              </a:gs>
              <a:gs pos="100000">
                <a:schemeClr val="accent5">
                  <a:alpha val="13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5559C2F-075A-49B7-8935-4591245136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32044"/>
            <a:ext cx="4038600" cy="4634418"/>
          </a:xfrm>
          <a:prstGeom prst="rect">
            <a:avLst/>
          </a:prstGeom>
          <a:gradFill>
            <a:gsLst>
              <a:gs pos="0">
                <a:schemeClr val="accent5">
                  <a:alpha val="36000"/>
                </a:schemeClr>
              </a:gs>
              <a:gs pos="67000">
                <a:schemeClr val="accent5">
                  <a:alpha val="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4465721-0F32-45B9-997F-93E9756E0762}"/>
              </a:ext>
            </a:extLst>
          </p:cNvPr>
          <p:cNvSpPr>
            <a:spLocks noGrp="1"/>
          </p:cNvSpPr>
          <p:nvPr>
            <p:ph type="title"/>
          </p:nvPr>
        </p:nvSpPr>
        <p:spPr>
          <a:xfrm>
            <a:off x="554613" y="2912088"/>
            <a:ext cx="2929372" cy="818991"/>
          </a:xfrm>
        </p:spPr>
        <p:txBody>
          <a:bodyPr vert="horz" lIns="0" tIns="0" rIns="0" bIns="0" rtlCol="0" anchor="t">
            <a:normAutofit/>
          </a:bodyPr>
          <a:lstStyle/>
          <a:p>
            <a:r>
              <a:rPr lang="en-US" sz="2200" spc="750" dirty="0">
                <a:solidFill>
                  <a:schemeClr val="bg1"/>
                </a:solidFill>
              </a:rPr>
              <a:t>Data Dictionary</a:t>
            </a:r>
          </a:p>
        </p:txBody>
      </p:sp>
      <p:pic>
        <p:nvPicPr>
          <p:cNvPr id="9" name="Picture 8">
            <a:extLst>
              <a:ext uri="{FF2B5EF4-FFF2-40B4-BE49-F238E27FC236}">
                <a16:creationId xmlns:a16="http://schemas.microsoft.com/office/drawing/2014/main" id="{4D966BA0-6757-4E3B-8FD5-706C410CA907}"/>
              </a:ext>
            </a:extLst>
          </p:cNvPr>
          <p:cNvPicPr>
            <a:picLocks noChangeAspect="1"/>
          </p:cNvPicPr>
          <p:nvPr/>
        </p:nvPicPr>
        <p:blipFill rotWithShape="1">
          <a:blip r:embed="rId3"/>
          <a:srcRect b="1027"/>
          <a:stretch/>
        </p:blipFill>
        <p:spPr>
          <a:xfrm>
            <a:off x="4316108" y="71738"/>
            <a:ext cx="1661778" cy="3058328"/>
          </a:xfrm>
          <a:prstGeom prst="rect">
            <a:avLst/>
          </a:prstGeom>
        </p:spPr>
      </p:pic>
      <p:pic>
        <p:nvPicPr>
          <p:cNvPr id="7" name="Picture 6">
            <a:extLst>
              <a:ext uri="{FF2B5EF4-FFF2-40B4-BE49-F238E27FC236}">
                <a16:creationId xmlns:a16="http://schemas.microsoft.com/office/drawing/2014/main" id="{CF3249A8-B39A-4EAF-8548-15986F447C3B}"/>
              </a:ext>
            </a:extLst>
          </p:cNvPr>
          <p:cNvPicPr>
            <a:picLocks noChangeAspect="1"/>
          </p:cNvPicPr>
          <p:nvPr/>
        </p:nvPicPr>
        <p:blipFill rotWithShape="1">
          <a:blip r:embed="rId4"/>
          <a:srcRect t="1065"/>
          <a:stretch/>
        </p:blipFill>
        <p:spPr>
          <a:xfrm>
            <a:off x="6255398" y="81878"/>
            <a:ext cx="3197897" cy="3061815"/>
          </a:xfrm>
          <a:prstGeom prst="rect">
            <a:avLst/>
          </a:prstGeom>
        </p:spPr>
      </p:pic>
      <p:pic>
        <p:nvPicPr>
          <p:cNvPr id="26" name="Picture 25">
            <a:extLst>
              <a:ext uri="{FF2B5EF4-FFF2-40B4-BE49-F238E27FC236}">
                <a16:creationId xmlns:a16="http://schemas.microsoft.com/office/drawing/2014/main" id="{07453D0D-0F96-4329-9085-ED5A50A1D050}"/>
              </a:ext>
            </a:extLst>
          </p:cNvPr>
          <p:cNvPicPr>
            <a:picLocks noChangeAspect="1"/>
          </p:cNvPicPr>
          <p:nvPr/>
        </p:nvPicPr>
        <p:blipFill>
          <a:blip r:embed="rId5"/>
          <a:stretch>
            <a:fillRect/>
          </a:stretch>
        </p:blipFill>
        <p:spPr>
          <a:xfrm>
            <a:off x="4810016" y="3581918"/>
            <a:ext cx="6610561" cy="2851060"/>
          </a:xfrm>
          <a:prstGeom prst="rect">
            <a:avLst/>
          </a:prstGeom>
        </p:spPr>
      </p:pic>
      <p:sp>
        <p:nvSpPr>
          <p:cNvPr id="27" name="TextBox 26">
            <a:extLst>
              <a:ext uri="{FF2B5EF4-FFF2-40B4-BE49-F238E27FC236}">
                <a16:creationId xmlns:a16="http://schemas.microsoft.com/office/drawing/2014/main" id="{9FC502BF-B5F6-4842-9F22-7F2DC6680080}"/>
              </a:ext>
            </a:extLst>
          </p:cNvPr>
          <p:cNvSpPr txBox="1"/>
          <p:nvPr/>
        </p:nvSpPr>
        <p:spPr>
          <a:xfrm>
            <a:off x="4082900" y="3190778"/>
            <a:ext cx="2172498" cy="261610"/>
          </a:xfrm>
          <a:prstGeom prst="rect">
            <a:avLst/>
          </a:prstGeom>
          <a:noFill/>
        </p:spPr>
        <p:txBody>
          <a:bodyPr wrap="square" rtlCol="0">
            <a:spAutoFit/>
          </a:bodyPr>
          <a:lstStyle/>
          <a:p>
            <a:pPr algn="ctr"/>
            <a:r>
              <a:rPr lang="en-GB" sz="1100" dirty="0">
                <a:solidFill>
                  <a:schemeClr val="bg1">
                    <a:lumMod val="50000"/>
                  </a:schemeClr>
                </a:solidFill>
              </a:rPr>
              <a:t>Average COE Premium per year</a:t>
            </a:r>
          </a:p>
        </p:txBody>
      </p:sp>
      <p:sp>
        <p:nvSpPr>
          <p:cNvPr id="28" name="TextBox 27">
            <a:extLst>
              <a:ext uri="{FF2B5EF4-FFF2-40B4-BE49-F238E27FC236}">
                <a16:creationId xmlns:a16="http://schemas.microsoft.com/office/drawing/2014/main" id="{B1406ABC-DB58-466A-B5D5-1C916FCF187D}"/>
              </a:ext>
            </a:extLst>
          </p:cNvPr>
          <p:cNvSpPr txBox="1"/>
          <p:nvPr/>
        </p:nvSpPr>
        <p:spPr>
          <a:xfrm>
            <a:off x="6584502" y="3205309"/>
            <a:ext cx="2416629" cy="261610"/>
          </a:xfrm>
          <a:prstGeom prst="rect">
            <a:avLst/>
          </a:prstGeom>
          <a:noFill/>
        </p:spPr>
        <p:txBody>
          <a:bodyPr wrap="square" rtlCol="0">
            <a:spAutoFit/>
          </a:bodyPr>
          <a:lstStyle/>
          <a:p>
            <a:pPr algn="ctr"/>
            <a:r>
              <a:rPr lang="en-GB" sz="1100" dirty="0">
                <a:solidFill>
                  <a:schemeClr val="bg1">
                    <a:lumMod val="50000"/>
                  </a:schemeClr>
                </a:solidFill>
              </a:rPr>
              <a:t>COE Premium statistical data per year</a:t>
            </a:r>
          </a:p>
        </p:txBody>
      </p:sp>
      <p:sp>
        <p:nvSpPr>
          <p:cNvPr id="29" name="TextBox 28">
            <a:extLst>
              <a:ext uri="{FF2B5EF4-FFF2-40B4-BE49-F238E27FC236}">
                <a16:creationId xmlns:a16="http://schemas.microsoft.com/office/drawing/2014/main" id="{5EDEC407-26A5-438E-BA61-D9E3ECFB6F91}"/>
              </a:ext>
            </a:extLst>
          </p:cNvPr>
          <p:cNvSpPr txBox="1"/>
          <p:nvPr/>
        </p:nvSpPr>
        <p:spPr>
          <a:xfrm>
            <a:off x="6906983" y="6465157"/>
            <a:ext cx="2416629" cy="261610"/>
          </a:xfrm>
          <a:prstGeom prst="rect">
            <a:avLst/>
          </a:prstGeom>
          <a:noFill/>
        </p:spPr>
        <p:txBody>
          <a:bodyPr wrap="square" rtlCol="0">
            <a:spAutoFit/>
          </a:bodyPr>
          <a:lstStyle/>
          <a:p>
            <a:pPr algn="ctr"/>
            <a:r>
              <a:rPr lang="en-GB" sz="1100" dirty="0">
                <a:solidFill>
                  <a:schemeClr val="bg1">
                    <a:lumMod val="50000"/>
                  </a:schemeClr>
                </a:solidFill>
              </a:rPr>
              <a:t>Vehicle Category Data per year</a:t>
            </a:r>
          </a:p>
        </p:txBody>
      </p:sp>
      <p:pic>
        <p:nvPicPr>
          <p:cNvPr id="31" name="Picture 30">
            <a:extLst>
              <a:ext uri="{FF2B5EF4-FFF2-40B4-BE49-F238E27FC236}">
                <a16:creationId xmlns:a16="http://schemas.microsoft.com/office/drawing/2014/main" id="{DA8ED46B-F9CC-4396-86CF-6AC5F61FC14B}"/>
              </a:ext>
            </a:extLst>
          </p:cNvPr>
          <p:cNvPicPr>
            <a:picLocks noChangeAspect="1"/>
          </p:cNvPicPr>
          <p:nvPr/>
        </p:nvPicPr>
        <p:blipFill>
          <a:blip r:embed="rId6"/>
          <a:stretch>
            <a:fillRect/>
          </a:stretch>
        </p:blipFill>
        <p:spPr>
          <a:xfrm>
            <a:off x="9686269" y="81878"/>
            <a:ext cx="2372635" cy="3038049"/>
          </a:xfrm>
          <a:prstGeom prst="rect">
            <a:avLst/>
          </a:prstGeom>
        </p:spPr>
      </p:pic>
      <p:sp>
        <p:nvSpPr>
          <p:cNvPr id="34" name="TextBox 33">
            <a:extLst>
              <a:ext uri="{FF2B5EF4-FFF2-40B4-BE49-F238E27FC236}">
                <a16:creationId xmlns:a16="http://schemas.microsoft.com/office/drawing/2014/main" id="{32DF3967-E558-4988-8BCB-79E2A27C1EFE}"/>
              </a:ext>
            </a:extLst>
          </p:cNvPr>
          <p:cNvSpPr txBox="1"/>
          <p:nvPr/>
        </p:nvSpPr>
        <p:spPr>
          <a:xfrm>
            <a:off x="9642275" y="3201805"/>
            <a:ext cx="2416629" cy="261610"/>
          </a:xfrm>
          <a:prstGeom prst="rect">
            <a:avLst/>
          </a:prstGeom>
          <a:noFill/>
        </p:spPr>
        <p:txBody>
          <a:bodyPr wrap="square" rtlCol="0">
            <a:spAutoFit/>
          </a:bodyPr>
          <a:lstStyle/>
          <a:p>
            <a:pPr algn="ctr"/>
            <a:r>
              <a:rPr lang="en-GB" sz="1100" dirty="0">
                <a:solidFill>
                  <a:schemeClr val="bg1">
                    <a:lumMod val="50000"/>
                  </a:schemeClr>
                </a:solidFill>
              </a:rPr>
              <a:t>No. of cars sold per brand, per year</a:t>
            </a:r>
          </a:p>
        </p:txBody>
      </p:sp>
    </p:spTree>
    <p:extLst>
      <p:ext uri="{BB962C8B-B14F-4D97-AF65-F5344CB8AC3E}">
        <p14:creationId xmlns:p14="http://schemas.microsoft.com/office/powerpoint/2010/main" val="2160441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46" name="Rectangle 45">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useBgFill="1">
        <p:nvSpPr>
          <p:cNvPr id="48" name="Rectangle 47">
            <a:extLst>
              <a:ext uri="{FF2B5EF4-FFF2-40B4-BE49-F238E27FC236}">
                <a16:creationId xmlns:a16="http://schemas.microsoft.com/office/drawing/2014/main" id="{7F7F2020-3718-4400-926B-893A0FBDC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50" name="Rectangle 49">
            <a:extLst>
              <a:ext uri="{FF2B5EF4-FFF2-40B4-BE49-F238E27FC236}">
                <a16:creationId xmlns:a16="http://schemas.microsoft.com/office/drawing/2014/main" id="{100C66CE-2B3E-4513-9B9D-EC2B8182F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6" y="5230792"/>
            <a:ext cx="12198725" cy="1645027"/>
          </a:xfrm>
          <a:prstGeom prst="rect">
            <a:avLst/>
          </a:prstGeom>
          <a:gradFill>
            <a:gsLst>
              <a:gs pos="0">
                <a:schemeClr val="accent5"/>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Nova"/>
              <a:ea typeface="+mn-ea"/>
              <a:cs typeface="+mn-cs"/>
            </a:endParaRPr>
          </a:p>
        </p:txBody>
      </p:sp>
      <p:sp>
        <p:nvSpPr>
          <p:cNvPr id="52" name="Rectangle 51">
            <a:extLst>
              <a:ext uri="{FF2B5EF4-FFF2-40B4-BE49-F238E27FC236}">
                <a16:creationId xmlns:a16="http://schemas.microsoft.com/office/drawing/2014/main" id="{E9F3C764-BCFB-4F32-B897-6513FF0F6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6" y="5230792"/>
            <a:ext cx="8122026" cy="1653935"/>
          </a:xfrm>
          <a:prstGeom prst="rect">
            <a:avLst/>
          </a:prstGeom>
          <a:gradFill>
            <a:gsLst>
              <a:gs pos="24000">
                <a:schemeClr val="accent2">
                  <a:alpha val="0"/>
                </a:schemeClr>
              </a:gs>
              <a:gs pos="99000">
                <a:schemeClr val="accent2">
                  <a:alpha val="68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Nova"/>
              <a:ea typeface="+mn-ea"/>
              <a:cs typeface="+mn-cs"/>
            </a:endParaRPr>
          </a:p>
        </p:txBody>
      </p:sp>
      <p:sp>
        <p:nvSpPr>
          <p:cNvPr id="54" name="Rectangle 53">
            <a:extLst>
              <a:ext uri="{FF2B5EF4-FFF2-40B4-BE49-F238E27FC236}">
                <a16:creationId xmlns:a16="http://schemas.microsoft.com/office/drawing/2014/main" id="{8411D24A-F765-48C8-813D-D3A5E5AAB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895080" y="3111827"/>
            <a:ext cx="1177951" cy="5415888"/>
          </a:xfrm>
          <a:prstGeom prst="rect">
            <a:avLst/>
          </a:prstGeom>
          <a:gradFill>
            <a:gsLst>
              <a:gs pos="23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Nova"/>
              <a:ea typeface="+mn-ea"/>
              <a:cs typeface="+mn-cs"/>
            </a:endParaRPr>
          </a:p>
        </p:txBody>
      </p:sp>
      <p:sp>
        <p:nvSpPr>
          <p:cNvPr id="2" name="Title 1">
            <a:extLst>
              <a:ext uri="{FF2B5EF4-FFF2-40B4-BE49-F238E27FC236}">
                <a16:creationId xmlns:a16="http://schemas.microsoft.com/office/drawing/2014/main" id="{94465721-0F32-45B9-997F-93E9756E0762}"/>
              </a:ext>
            </a:extLst>
          </p:cNvPr>
          <p:cNvSpPr>
            <a:spLocks noGrp="1"/>
          </p:cNvSpPr>
          <p:nvPr>
            <p:ph type="title"/>
          </p:nvPr>
        </p:nvSpPr>
        <p:spPr>
          <a:xfrm>
            <a:off x="233433" y="5765371"/>
            <a:ext cx="7881866" cy="1092200"/>
          </a:xfrm>
        </p:spPr>
        <p:txBody>
          <a:bodyPr vert="horz" lIns="0" tIns="0" rIns="0" bIns="0" rtlCol="0" anchor="ctr">
            <a:normAutofit fontScale="90000"/>
          </a:bodyPr>
          <a:lstStyle/>
          <a:p>
            <a:r>
              <a:rPr lang="en-US" sz="1600" dirty="0">
                <a:solidFill>
                  <a:schemeClr val="bg2"/>
                </a:solidFill>
              </a:rPr>
              <a:t>how much road is being paved each year?</a:t>
            </a:r>
            <a:br>
              <a:rPr lang="en-US" sz="1600" dirty="0">
                <a:solidFill>
                  <a:schemeClr val="bg2"/>
                </a:solidFill>
              </a:rPr>
            </a:br>
            <a:br>
              <a:rPr lang="en-US" sz="1600" dirty="0">
                <a:solidFill>
                  <a:schemeClr val="bg2"/>
                </a:solidFill>
              </a:rPr>
            </a:br>
            <a:br>
              <a:rPr lang="en-US" sz="1600" dirty="0">
                <a:solidFill>
                  <a:schemeClr val="bg2"/>
                </a:solidFill>
              </a:rPr>
            </a:br>
            <a:r>
              <a:rPr lang="en-US" sz="1600" dirty="0">
                <a:solidFill>
                  <a:schemeClr val="bg1">
                    <a:lumMod val="75000"/>
                  </a:schemeClr>
                </a:solidFill>
              </a:rPr>
              <a:t>Why does that matter?</a:t>
            </a:r>
            <a:br>
              <a:rPr lang="en-US" sz="1600" dirty="0"/>
            </a:br>
            <a:endParaRPr lang="en-US" sz="3200" spc="750" dirty="0">
              <a:solidFill>
                <a:schemeClr val="bg1"/>
              </a:solidFill>
            </a:endParaRPr>
          </a:p>
        </p:txBody>
      </p:sp>
      <p:pic>
        <p:nvPicPr>
          <p:cNvPr id="7" name="Picture 6">
            <a:extLst>
              <a:ext uri="{FF2B5EF4-FFF2-40B4-BE49-F238E27FC236}">
                <a16:creationId xmlns:a16="http://schemas.microsoft.com/office/drawing/2014/main" id="{CCDDDED5-69DE-4210-AC02-31233EE2D137}"/>
              </a:ext>
            </a:extLst>
          </p:cNvPr>
          <p:cNvPicPr>
            <a:picLocks noChangeAspect="1"/>
          </p:cNvPicPr>
          <p:nvPr/>
        </p:nvPicPr>
        <p:blipFill>
          <a:blip r:embed="rId3"/>
          <a:stretch>
            <a:fillRect/>
          </a:stretch>
        </p:blipFill>
        <p:spPr>
          <a:xfrm>
            <a:off x="-6727" y="58124"/>
            <a:ext cx="12192000" cy="5154849"/>
          </a:xfrm>
          <a:prstGeom prst="rect">
            <a:avLst/>
          </a:prstGeom>
        </p:spPr>
      </p:pic>
    </p:spTree>
    <p:extLst>
      <p:ext uri="{BB962C8B-B14F-4D97-AF65-F5344CB8AC3E}">
        <p14:creationId xmlns:p14="http://schemas.microsoft.com/office/powerpoint/2010/main" val="2634289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27">
            <a:extLst>
              <a:ext uri="{FF2B5EF4-FFF2-40B4-BE49-F238E27FC236}">
                <a16:creationId xmlns:a16="http://schemas.microsoft.com/office/drawing/2014/main" id="{B60A9CD2-F01E-47AE-88A6-D8F612D15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41" name="Rectangle 29">
            <a:extLst>
              <a:ext uri="{FF2B5EF4-FFF2-40B4-BE49-F238E27FC236}">
                <a16:creationId xmlns:a16="http://schemas.microsoft.com/office/drawing/2014/main" id="{668C520E-8A72-4150-8FE3-A3272B2BB3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42" name="Rectangle 31">
            <a:extLst>
              <a:ext uri="{FF2B5EF4-FFF2-40B4-BE49-F238E27FC236}">
                <a16:creationId xmlns:a16="http://schemas.microsoft.com/office/drawing/2014/main" id="{7D9D02D2-145B-47AF-8A96-A08D9D949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9151" y="3638550"/>
            <a:ext cx="2400299"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34" name="Freeform: Shape 33">
            <a:extLst>
              <a:ext uri="{FF2B5EF4-FFF2-40B4-BE49-F238E27FC236}">
                <a16:creationId xmlns:a16="http://schemas.microsoft.com/office/drawing/2014/main" id="{FC24E565-C2C5-4A50-974C-E083E8CBC1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5" y="1757079"/>
            <a:ext cx="3900087" cy="4178958"/>
          </a:xfrm>
          <a:custGeom>
            <a:avLst/>
            <a:gdLst>
              <a:gd name="connsiteX0" fmla="*/ 2431955 w 3900087"/>
              <a:gd name="connsiteY0" fmla="*/ 93939 h 4178958"/>
              <a:gd name="connsiteX1" fmla="*/ 3900087 w 3900087"/>
              <a:gd name="connsiteY1" fmla="*/ 2089479 h 4178958"/>
              <a:gd name="connsiteX2" fmla="*/ 1810608 w 3900087"/>
              <a:gd name="connsiteY2" fmla="*/ 4178958 h 4178958"/>
              <a:gd name="connsiteX3" fmla="*/ 77979 w 3900087"/>
              <a:gd name="connsiteY3" fmla="*/ 3257727 h 4178958"/>
              <a:gd name="connsiteX4" fmla="*/ 0 w 3900087"/>
              <a:gd name="connsiteY4" fmla="*/ 3129368 h 4178958"/>
              <a:gd name="connsiteX5" fmla="*/ 831517 w 3900087"/>
              <a:gd name="connsiteY5" fmla="*/ 244058 h 4178958"/>
              <a:gd name="connsiteX6" fmla="*/ 997289 w 3900087"/>
              <a:gd name="connsiteY6" fmla="*/ 164202 h 4178958"/>
              <a:gd name="connsiteX7" fmla="*/ 1810608 w 3900087"/>
              <a:gd name="connsiteY7" fmla="*/ 0 h 4178958"/>
              <a:gd name="connsiteX8" fmla="*/ 2431955 w 390008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7" h="4178958">
                <a:moveTo>
                  <a:pt x="2431955" y="93939"/>
                </a:moveTo>
                <a:cubicBezTo>
                  <a:pt x="3282516" y="358491"/>
                  <a:pt x="3900087" y="1151865"/>
                  <a:pt x="3900087" y="2089479"/>
                </a:cubicBezTo>
                <a:cubicBezTo>
                  <a:pt x="3900087" y="3243466"/>
                  <a:pt x="2964595" y="4178958"/>
                  <a:pt x="1810608" y="4178958"/>
                </a:cubicBezTo>
                <a:cubicBezTo>
                  <a:pt x="1089366" y="4178958"/>
                  <a:pt x="453474" y="3813531"/>
                  <a:pt x="77979" y="3257727"/>
                </a:cubicBezTo>
                <a:lnTo>
                  <a:pt x="0" y="3129368"/>
                </a:lnTo>
                <a:lnTo>
                  <a:pt x="831517" y="244058"/>
                </a:lnTo>
                <a:lnTo>
                  <a:pt x="997289" y="164202"/>
                </a:lnTo>
                <a:cubicBezTo>
                  <a:pt x="1247270" y="58468"/>
                  <a:pt x="1522111" y="0"/>
                  <a:pt x="1810608" y="0"/>
                </a:cubicBezTo>
                <a:cubicBezTo>
                  <a:pt x="2026981" y="0"/>
                  <a:pt x="2235672" y="32888"/>
                  <a:pt x="2431955" y="93939"/>
                </a:cubicBezTo>
                <a:close/>
              </a:path>
            </a:pathLst>
          </a:custGeom>
          <a:gradFill>
            <a:gsLst>
              <a:gs pos="34000">
                <a:schemeClr val="bg1">
                  <a:alpha val="0"/>
                </a:schemeClr>
              </a:gs>
              <a:gs pos="100000">
                <a:schemeClr val="accent6">
                  <a:alpha val="3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Nova"/>
              <a:ea typeface="+mn-ea"/>
              <a:cs typeface="+mn-cs"/>
            </a:endParaRPr>
          </a:p>
        </p:txBody>
      </p:sp>
      <p:sp>
        <p:nvSpPr>
          <p:cNvPr id="36" name="Rectangle 35">
            <a:extLst>
              <a:ext uri="{FF2B5EF4-FFF2-40B4-BE49-F238E27FC236}">
                <a16:creationId xmlns:a16="http://schemas.microsoft.com/office/drawing/2014/main" id="{28A0077D-32B1-4060-AD9E-836782EE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7595" y="413658"/>
            <a:ext cx="4400609"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2" name="Title 1">
            <a:extLst>
              <a:ext uri="{FF2B5EF4-FFF2-40B4-BE49-F238E27FC236}">
                <a16:creationId xmlns:a16="http://schemas.microsoft.com/office/drawing/2014/main" id="{B6318A36-79DB-495D-AE30-7B5DCF0CF1CB}"/>
              </a:ext>
            </a:extLst>
          </p:cNvPr>
          <p:cNvSpPr>
            <a:spLocks noGrp="1"/>
          </p:cNvSpPr>
          <p:nvPr>
            <p:ph type="title"/>
          </p:nvPr>
        </p:nvSpPr>
        <p:spPr>
          <a:xfrm>
            <a:off x="518616" y="586633"/>
            <a:ext cx="3125336" cy="3611584"/>
          </a:xfrm>
        </p:spPr>
        <p:txBody>
          <a:bodyPr>
            <a:normAutofit/>
          </a:bodyPr>
          <a:lstStyle/>
          <a:p>
            <a:r>
              <a:rPr lang="en-SG" sz="2000" dirty="0">
                <a:solidFill>
                  <a:schemeClr val="bg1"/>
                </a:solidFill>
              </a:rPr>
              <a:t>Explanation of insights</a:t>
            </a:r>
          </a:p>
        </p:txBody>
      </p:sp>
      <p:sp>
        <p:nvSpPr>
          <p:cNvPr id="3" name="Content Placeholder 2">
            <a:extLst>
              <a:ext uri="{FF2B5EF4-FFF2-40B4-BE49-F238E27FC236}">
                <a16:creationId xmlns:a16="http://schemas.microsoft.com/office/drawing/2014/main" id="{AAC7AC91-BC21-4954-9449-CAD3FD113785}"/>
              </a:ext>
            </a:extLst>
          </p:cNvPr>
          <p:cNvSpPr>
            <a:spLocks noGrp="1"/>
          </p:cNvSpPr>
          <p:nvPr>
            <p:ph idx="1"/>
          </p:nvPr>
        </p:nvSpPr>
        <p:spPr>
          <a:xfrm>
            <a:off x="4494654" y="3230377"/>
            <a:ext cx="7192305" cy="3548463"/>
          </a:xfrm>
        </p:spPr>
        <p:txBody>
          <a:bodyPr anchor="ctr">
            <a:normAutofit lnSpcReduction="10000"/>
          </a:bodyPr>
          <a:lstStyle/>
          <a:p>
            <a:pPr marL="0" indent="0" algn="just">
              <a:lnSpc>
                <a:spcPct val="110000"/>
              </a:lnSpc>
              <a:buNone/>
            </a:pPr>
            <a:r>
              <a:rPr lang="en-US" sz="1400" dirty="0"/>
              <a:t>For all 3 road types, there is </a:t>
            </a:r>
            <a:r>
              <a:rPr lang="en-US" sz="1400" dirty="0">
                <a:solidFill>
                  <a:srgbClr val="00B050"/>
                </a:solidFill>
              </a:rPr>
              <a:t>upward growth</a:t>
            </a:r>
            <a:r>
              <a:rPr lang="en-US" sz="1400" dirty="0"/>
              <a:t>:</a:t>
            </a:r>
          </a:p>
          <a:p>
            <a:pPr marL="0" indent="0" algn="just">
              <a:lnSpc>
                <a:spcPct val="110000"/>
              </a:lnSpc>
              <a:buNone/>
            </a:pPr>
            <a:r>
              <a:rPr lang="en-US" sz="1400" dirty="0"/>
              <a:t>We can observe an increase from 1194 kilometers total road length paved in 2005 to 1444km in 2017</a:t>
            </a:r>
          </a:p>
          <a:p>
            <a:pPr lvl="1" algn="just">
              <a:lnSpc>
                <a:spcPct val="110000"/>
              </a:lnSpc>
            </a:pPr>
            <a:r>
              <a:rPr lang="en-US" sz="1400" dirty="0"/>
              <a:t>This shows an increase of 20% in just 12 years</a:t>
            </a:r>
          </a:p>
          <a:p>
            <a:pPr marL="457200" lvl="1" indent="0" algn="just">
              <a:lnSpc>
                <a:spcPct val="110000"/>
              </a:lnSpc>
              <a:buNone/>
            </a:pPr>
            <a:endParaRPr lang="en-US" sz="1400" dirty="0"/>
          </a:p>
          <a:p>
            <a:pPr marL="0" indent="0" algn="just">
              <a:lnSpc>
                <a:spcPct val="110000"/>
              </a:lnSpc>
              <a:buNone/>
            </a:pPr>
            <a:r>
              <a:rPr lang="en-US" sz="1400" dirty="0"/>
              <a:t>This suggests that:</a:t>
            </a:r>
          </a:p>
          <a:p>
            <a:pPr lvl="1" algn="just">
              <a:lnSpc>
                <a:spcPct val="110000"/>
              </a:lnSpc>
            </a:pPr>
            <a:r>
              <a:rPr lang="en-US" sz="1400" dirty="0"/>
              <a:t>Singapore government is putting in effort to </a:t>
            </a:r>
            <a:r>
              <a:rPr lang="en-US" sz="1400" u="sng" dirty="0">
                <a:solidFill>
                  <a:schemeClr val="accent2"/>
                </a:solidFill>
              </a:rPr>
              <a:t>increase the interconnectivity</a:t>
            </a:r>
            <a:r>
              <a:rPr lang="en-US" sz="1400" dirty="0"/>
              <a:t> of our island by </a:t>
            </a:r>
            <a:r>
              <a:rPr lang="en-US" sz="1400" u="sng" dirty="0">
                <a:solidFill>
                  <a:schemeClr val="accent2"/>
                </a:solidFill>
              </a:rPr>
              <a:t>paving more roads</a:t>
            </a:r>
            <a:r>
              <a:rPr lang="en-US" sz="1400" dirty="0">
                <a:solidFill>
                  <a:schemeClr val="accent2"/>
                </a:solidFill>
              </a:rPr>
              <a:t> </a:t>
            </a:r>
            <a:r>
              <a:rPr lang="en-US" sz="1400" dirty="0"/>
              <a:t>for us drivers to use</a:t>
            </a:r>
          </a:p>
          <a:p>
            <a:pPr lvl="1" algn="just">
              <a:lnSpc>
                <a:spcPct val="110000"/>
              </a:lnSpc>
            </a:pPr>
            <a:endParaRPr lang="en-US" sz="1400" dirty="0"/>
          </a:p>
          <a:p>
            <a:pPr marL="0" indent="0" algn="just">
              <a:lnSpc>
                <a:spcPct val="110000"/>
              </a:lnSpc>
              <a:buNone/>
            </a:pPr>
            <a:r>
              <a:rPr lang="en-US" sz="1400" dirty="0"/>
              <a:t>Therefore, if I buy my car:</a:t>
            </a:r>
          </a:p>
          <a:p>
            <a:pPr lvl="1" algn="just">
              <a:lnSpc>
                <a:spcPct val="110000"/>
              </a:lnSpc>
            </a:pPr>
            <a:r>
              <a:rPr lang="en-US" sz="1400" dirty="0"/>
              <a:t>There would be no need to worry about not having enough space on the road</a:t>
            </a:r>
          </a:p>
          <a:p>
            <a:pPr lvl="1" algn="just">
              <a:lnSpc>
                <a:spcPct val="110000"/>
              </a:lnSpc>
            </a:pPr>
            <a:r>
              <a:rPr lang="en-US" sz="1400" dirty="0"/>
              <a:t>There would also be no need to worry where my destination is </a:t>
            </a:r>
            <a:endParaRPr lang="en-SG" sz="1400" dirty="0"/>
          </a:p>
          <a:p>
            <a:pPr algn="just">
              <a:lnSpc>
                <a:spcPct val="110000"/>
              </a:lnSpc>
            </a:pPr>
            <a:endParaRPr lang="en-SG" sz="1000" dirty="0"/>
          </a:p>
        </p:txBody>
      </p:sp>
      <p:pic>
        <p:nvPicPr>
          <p:cNvPr id="6" name="Picture 5">
            <a:extLst>
              <a:ext uri="{FF2B5EF4-FFF2-40B4-BE49-F238E27FC236}">
                <a16:creationId xmlns:a16="http://schemas.microsoft.com/office/drawing/2014/main" id="{C8560C87-D87C-46AC-BE91-51E4840D2790}"/>
              </a:ext>
            </a:extLst>
          </p:cNvPr>
          <p:cNvPicPr>
            <a:picLocks noChangeAspect="1"/>
          </p:cNvPicPr>
          <p:nvPr/>
        </p:nvPicPr>
        <p:blipFill rotWithShape="1">
          <a:blip r:embed="rId3"/>
          <a:srcRect l="2693" t="10001" r="14468" b="5978"/>
          <a:stretch/>
        </p:blipFill>
        <p:spPr>
          <a:xfrm>
            <a:off x="4339985" y="0"/>
            <a:ext cx="7225208" cy="3070801"/>
          </a:xfrm>
          <a:prstGeom prst="rect">
            <a:avLst/>
          </a:prstGeom>
        </p:spPr>
      </p:pic>
      <p:sp>
        <p:nvSpPr>
          <p:cNvPr id="15" name="Content Placeholder 2">
            <a:extLst>
              <a:ext uri="{FF2B5EF4-FFF2-40B4-BE49-F238E27FC236}">
                <a16:creationId xmlns:a16="http://schemas.microsoft.com/office/drawing/2014/main" id="{386F3276-16DD-44DD-8EF1-5B4B0BAA9EE2}"/>
              </a:ext>
            </a:extLst>
          </p:cNvPr>
          <p:cNvSpPr txBox="1">
            <a:spLocks/>
          </p:cNvSpPr>
          <p:nvPr/>
        </p:nvSpPr>
        <p:spPr>
          <a:xfrm>
            <a:off x="4518767" y="4949331"/>
            <a:ext cx="7192305" cy="1829509"/>
          </a:xfrm>
          <a:prstGeom prst="rect">
            <a:avLst/>
          </a:prstGeom>
        </p:spPr>
        <p:txBody>
          <a:bodyPr vert="horz" lIns="0" tIns="0" rIns="0" bIns="0" rtlCol="0" anchor="ct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10000"/>
              </a:lnSpc>
            </a:pPr>
            <a:endParaRPr lang="en-SG" sz="1000" dirty="0"/>
          </a:p>
        </p:txBody>
      </p:sp>
    </p:spTree>
    <p:extLst>
      <p:ext uri="{BB962C8B-B14F-4D97-AF65-F5344CB8AC3E}">
        <p14:creationId xmlns:p14="http://schemas.microsoft.com/office/powerpoint/2010/main" val="3468365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nodePh="1">
                                  <p:stCondLst>
                                    <p:cond delay="0"/>
                                  </p:stCondLst>
                                  <p:endCondLst>
                                    <p:cond evt="begin" delay="0">
                                      <p:tn val="45"/>
                                    </p:cond>
                                  </p:endCondLst>
                                  <p:childTnLst>
                                    <p:set>
                                      <p:cBhvr>
                                        <p:cTn id="46" dur="1" fill="hold">
                                          <p:stCondLst>
                                            <p:cond delay="0"/>
                                          </p:stCondLst>
                                        </p:cTn>
                                        <p:tgtEl>
                                          <p:spTgt spid="15">
                                            <p:txEl>
                                              <p:pRg st="0" end="0"/>
                                            </p:txEl>
                                          </p:spTgt>
                                        </p:tgtEl>
                                        <p:attrNameLst>
                                          <p:attrName>style.visibility</p:attrName>
                                        </p:attrNameLst>
                                      </p:cBhvr>
                                      <p:to>
                                        <p:strVal val="visible"/>
                                      </p:to>
                                    </p:set>
                                    <p:animEffect transition="in" filter="fade">
                                      <p:cBhvr>
                                        <p:cTn id="47"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46" name="Rectangle 45">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useBgFill="1">
        <p:nvSpPr>
          <p:cNvPr id="48" name="Rectangle 47">
            <a:extLst>
              <a:ext uri="{FF2B5EF4-FFF2-40B4-BE49-F238E27FC236}">
                <a16:creationId xmlns:a16="http://schemas.microsoft.com/office/drawing/2014/main" id="{7F7F2020-3718-4400-926B-893A0FBDC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50" name="Rectangle 49">
            <a:extLst>
              <a:ext uri="{FF2B5EF4-FFF2-40B4-BE49-F238E27FC236}">
                <a16:creationId xmlns:a16="http://schemas.microsoft.com/office/drawing/2014/main" id="{100C66CE-2B3E-4513-9B9D-EC2B8182F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6" y="5230792"/>
            <a:ext cx="12198725" cy="1645027"/>
          </a:xfrm>
          <a:prstGeom prst="rect">
            <a:avLst/>
          </a:prstGeom>
          <a:gradFill>
            <a:gsLst>
              <a:gs pos="0">
                <a:schemeClr val="accent5"/>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Nova"/>
              <a:ea typeface="+mn-ea"/>
              <a:cs typeface="+mn-cs"/>
            </a:endParaRPr>
          </a:p>
        </p:txBody>
      </p:sp>
      <p:sp>
        <p:nvSpPr>
          <p:cNvPr id="52" name="Rectangle 51">
            <a:extLst>
              <a:ext uri="{FF2B5EF4-FFF2-40B4-BE49-F238E27FC236}">
                <a16:creationId xmlns:a16="http://schemas.microsoft.com/office/drawing/2014/main" id="{E9F3C764-BCFB-4F32-B897-6513FF0F6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6" y="5230792"/>
            <a:ext cx="8122026" cy="1653935"/>
          </a:xfrm>
          <a:prstGeom prst="rect">
            <a:avLst/>
          </a:prstGeom>
          <a:gradFill>
            <a:gsLst>
              <a:gs pos="24000">
                <a:schemeClr val="accent2">
                  <a:alpha val="0"/>
                </a:schemeClr>
              </a:gs>
              <a:gs pos="99000">
                <a:schemeClr val="accent2">
                  <a:alpha val="68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Nova"/>
              <a:ea typeface="+mn-ea"/>
              <a:cs typeface="+mn-cs"/>
            </a:endParaRPr>
          </a:p>
        </p:txBody>
      </p:sp>
      <p:sp>
        <p:nvSpPr>
          <p:cNvPr id="54" name="Rectangle 53">
            <a:extLst>
              <a:ext uri="{FF2B5EF4-FFF2-40B4-BE49-F238E27FC236}">
                <a16:creationId xmlns:a16="http://schemas.microsoft.com/office/drawing/2014/main" id="{8411D24A-F765-48C8-813D-D3A5E5AAB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895080" y="3111827"/>
            <a:ext cx="1177951" cy="5415888"/>
          </a:xfrm>
          <a:prstGeom prst="rect">
            <a:avLst/>
          </a:prstGeom>
          <a:gradFill>
            <a:gsLst>
              <a:gs pos="23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Nova"/>
              <a:ea typeface="+mn-ea"/>
              <a:cs typeface="+mn-cs"/>
            </a:endParaRPr>
          </a:p>
        </p:txBody>
      </p:sp>
      <p:sp>
        <p:nvSpPr>
          <p:cNvPr id="2" name="Title 1">
            <a:extLst>
              <a:ext uri="{FF2B5EF4-FFF2-40B4-BE49-F238E27FC236}">
                <a16:creationId xmlns:a16="http://schemas.microsoft.com/office/drawing/2014/main" id="{94465721-0F32-45B9-997F-93E9756E0762}"/>
              </a:ext>
            </a:extLst>
          </p:cNvPr>
          <p:cNvSpPr>
            <a:spLocks noGrp="1"/>
          </p:cNvSpPr>
          <p:nvPr>
            <p:ph type="title"/>
          </p:nvPr>
        </p:nvSpPr>
        <p:spPr>
          <a:xfrm>
            <a:off x="233433" y="5655477"/>
            <a:ext cx="7881866" cy="1092200"/>
          </a:xfrm>
        </p:spPr>
        <p:txBody>
          <a:bodyPr vert="horz" lIns="0" tIns="0" rIns="0" bIns="0" rtlCol="0" anchor="ctr">
            <a:normAutofit fontScale="90000"/>
          </a:bodyPr>
          <a:lstStyle/>
          <a:p>
            <a:r>
              <a:rPr lang="en-US" sz="1600" dirty="0">
                <a:solidFill>
                  <a:schemeClr val="bg2"/>
                </a:solidFill>
              </a:rPr>
              <a:t>What is the growth of roadside facilities constructed?</a:t>
            </a:r>
            <a:br>
              <a:rPr lang="en-US" sz="1600" dirty="0"/>
            </a:br>
            <a:br>
              <a:rPr lang="en-US" sz="1600" dirty="0"/>
            </a:br>
            <a:br>
              <a:rPr lang="en-US" sz="1600" dirty="0"/>
            </a:br>
            <a:r>
              <a:rPr kumimoji="0" lang="en-US" sz="1600" b="1" i="0" u="none" strike="noStrike" kern="1200" cap="all" spc="700" normalizeH="0" baseline="0" noProof="0" dirty="0">
                <a:ln>
                  <a:noFill/>
                </a:ln>
                <a:solidFill>
                  <a:srgbClr val="FFFFFF">
                    <a:lumMod val="75000"/>
                  </a:srgbClr>
                </a:solidFill>
                <a:effectLst/>
                <a:uLnTx/>
                <a:uFillTx/>
                <a:latin typeface="Gill Sans Nova"/>
                <a:ea typeface="+mj-ea"/>
                <a:cs typeface="+mj-cs"/>
              </a:rPr>
              <a:t>Why does that matter?</a:t>
            </a:r>
            <a:endParaRPr lang="en-US" sz="3200" spc="750" dirty="0">
              <a:solidFill>
                <a:schemeClr val="bg1"/>
              </a:solidFill>
            </a:endParaRPr>
          </a:p>
        </p:txBody>
      </p:sp>
      <p:pic>
        <p:nvPicPr>
          <p:cNvPr id="7" name="Picture 6">
            <a:extLst>
              <a:ext uri="{FF2B5EF4-FFF2-40B4-BE49-F238E27FC236}">
                <a16:creationId xmlns:a16="http://schemas.microsoft.com/office/drawing/2014/main" id="{D07BD164-3EBE-426F-9594-D89B75BE4C93}"/>
              </a:ext>
            </a:extLst>
          </p:cNvPr>
          <p:cNvPicPr>
            <a:picLocks noChangeAspect="1"/>
          </p:cNvPicPr>
          <p:nvPr/>
        </p:nvPicPr>
        <p:blipFill>
          <a:blip r:embed="rId3"/>
          <a:stretch>
            <a:fillRect/>
          </a:stretch>
        </p:blipFill>
        <p:spPr>
          <a:xfrm>
            <a:off x="-6727" y="-99506"/>
            <a:ext cx="12192000" cy="5382322"/>
          </a:xfrm>
          <a:prstGeom prst="rect">
            <a:avLst/>
          </a:prstGeom>
        </p:spPr>
      </p:pic>
    </p:spTree>
    <p:extLst>
      <p:ext uri="{BB962C8B-B14F-4D97-AF65-F5344CB8AC3E}">
        <p14:creationId xmlns:p14="http://schemas.microsoft.com/office/powerpoint/2010/main" val="2825328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27">
            <a:extLst>
              <a:ext uri="{FF2B5EF4-FFF2-40B4-BE49-F238E27FC236}">
                <a16:creationId xmlns:a16="http://schemas.microsoft.com/office/drawing/2014/main" id="{B60A9CD2-F01E-47AE-88A6-D8F612D15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41" name="Rectangle 29">
            <a:extLst>
              <a:ext uri="{FF2B5EF4-FFF2-40B4-BE49-F238E27FC236}">
                <a16:creationId xmlns:a16="http://schemas.microsoft.com/office/drawing/2014/main" id="{668C520E-8A72-4150-8FE3-A3272B2BB3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42" name="Rectangle 31">
            <a:extLst>
              <a:ext uri="{FF2B5EF4-FFF2-40B4-BE49-F238E27FC236}">
                <a16:creationId xmlns:a16="http://schemas.microsoft.com/office/drawing/2014/main" id="{7D9D02D2-145B-47AF-8A96-A08D9D949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9151" y="3638550"/>
            <a:ext cx="2400299"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34" name="Freeform: Shape 33">
            <a:extLst>
              <a:ext uri="{FF2B5EF4-FFF2-40B4-BE49-F238E27FC236}">
                <a16:creationId xmlns:a16="http://schemas.microsoft.com/office/drawing/2014/main" id="{FC24E565-C2C5-4A50-974C-E083E8CBC1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5" y="1757079"/>
            <a:ext cx="3900087" cy="4178958"/>
          </a:xfrm>
          <a:custGeom>
            <a:avLst/>
            <a:gdLst>
              <a:gd name="connsiteX0" fmla="*/ 2431955 w 3900087"/>
              <a:gd name="connsiteY0" fmla="*/ 93939 h 4178958"/>
              <a:gd name="connsiteX1" fmla="*/ 3900087 w 3900087"/>
              <a:gd name="connsiteY1" fmla="*/ 2089479 h 4178958"/>
              <a:gd name="connsiteX2" fmla="*/ 1810608 w 3900087"/>
              <a:gd name="connsiteY2" fmla="*/ 4178958 h 4178958"/>
              <a:gd name="connsiteX3" fmla="*/ 77979 w 3900087"/>
              <a:gd name="connsiteY3" fmla="*/ 3257727 h 4178958"/>
              <a:gd name="connsiteX4" fmla="*/ 0 w 3900087"/>
              <a:gd name="connsiteY4" fmla="*/ 3129368 h 4178958"/>
              <a:gd name="connsiteX5" fmla="*/ 831517 w 3900087"/>
              <a:gd name="connsiteY5" fmla="*/ 244058 h 4178958"/>
              <a:gd name="connsiteX6" fmla="*/ 997289 w 3900087"/>
              <a:gd name="connsiteY6" fmla="*/ 164202 h 4178958"/>
              <a:gd name="connsiteX7" fmla="*/ 1810608 w 3900087"/>
              <a:gd name="connsiteY7" fmla="*/ 0 h 4178958"/>
              <a:gd name="connsiteX8" fmla="*/ 2431955 w 390008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7" h="4178958">
                <a:moveTo>
                  <a:pt x="2431955" y="93939"/>
                </a:moveTo>
                <a:cubicBezTo>
                  <a:pt x="3282516" y="358491"/>
                  <a:pt x="3900087" y="1151865"/>
                  <a:pt x="3900087" y="2089479"/>
                </a:cubicBezTo>
                <a:cubicBezTo>
                  <a:pt x="3900087" y="3243466"/>
                  <a:pt x="2964595" y="4178958"/>
                  <a:pt x="1810608" y="4178958"/>
                </a:cubicBezTo>
                <a:cubicBezTo>
                  <a:pt x="1089366" y="4178958"/>
                  <a:pt x="453474" y="3813531"/>
                  <a:pt x="77979" y="3257727"/>
                </a:cubicBezTo>
                <a:lnTo>
                  <a:pt x="0" y="3129368"/>
                </a:lnTo>
                <a:lnTo>
                  <a:pt x="831517" y="244058"/>
                </a:lnTo>
                <a:lnTo>
                  <a:pt x="997289" y="164202"/>
                </a:lnTo>
                <a:cubicBezTo>
                  <a:pt x="1247270" y="58468"/>
                  <a:pt x="1522111" y="0"/>
                  <a:pt x="1810608" y="0"/>
                </a:cubicBezTo>
                <a:cubicBezTo>
                  <a:pt x="2026981" y="0"/>
                  <a:pt x="2235672" y="32888"/>
                  <a:pt x="2431955" y="93939"/>
                </a:cubicBezTo>
                <a:close/>
              </a:path>
            </a:pathLst>
          </a:custGeom>
          <a:gradFill>
            <a:gsLst>
              <a:gs pos="34000">
                <a:schemeClr val="bg1">
                  <a:alpha val="0"/>
                </a:schemeClr>
              </a:gs>
              <a:gs pos="100000">
                <a:schemeClr val="accent6">
                  <a:alpha val="3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Nova"/>
              <a:ea typeface="+mn-ea"/>
              <a:cs typeface="+mn-cs"/>
            </a:endParaRPr>
          </a:p>
        </p:txBody>
      </p:sp>
      <p:sp>
        <p:nvSpPr>
          <p:cNvPr id="36" name="Rectangle 35">
            <a:extLst>
              <a:ext uri="{FF2B5EF4-FFF2-40B4-BE49-F238E27FC236}">
                <a16:creationId xmlns:a16="http://schemas.microsoft.com/office/drawing/2014/main" id="{28A0077D-32B1-4060-AD9E-836782EE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7595" y="413658"/>
            <a:ext cx="4400609"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2" name="Title 1">
            <a:extLst>
              <a:ext uri="{FF2B5EF4-FFF2-40B4-BE49-F238E27FC236}">
                <a16:creationId xmlns:a16="http://schemas.microsoft.com/office/drawing/2014/main" id="{B6318A36-79DB-495D-AE30-7B5DCF0CF1CB}"/>
              </a:ext>
            </a:extLst>
          </p:cNvPr>
          <p:cNvSpPr>
            <a:spLocks noGrp="1"/>
          </p:cNvSpPr>
          <p:nvPr>
            <p:ph type="title"/>
          </p:nvPr>
        </p:nvSpPr>
        <p:spPr>
          <a:xfrm>
            <a:off x="518616" y="586633"/>
            <a:ext cx="3125336" cy="3611584"/>
          </a:xfrm>
        </p:spPr>
        <p:txBody>
          <a:bodyPr>
            <a:normAutofit/>
          </a:bodyPr>
          <a:lstStyle/>
          <a:p>
            <a:r>
              <a:rPr lang="en-SG" sz="2000" dirty="0">
                <a:solidFill>
                  <a:schemeClr val="bg1"/>
                </a:solidFill>
              </a:rPr>
              <a:t>Explanation of insights</a:t>
            </a:r>
          </a:p>
        </p:txBody>
      </p:sp>
      <p:sp>
        <p:nvSpPr>
          <p:cNvPr id="3" name="Content Placeholder 2">
            <a:extLst>
              <a:ext uri="{FF2B5EF4-FFF2-40B4-BE49-F238E27FC236}">
                <a16:creationId xmlns:a16="http://schemas.microsoft.com/office/drawing/2014/main" id="{AAC7AC91-BC21-4954-9449-CAD3FD113785}"/>
              </a:ext>
            </a:extLst>
          </p:cNvPr>
          <p:cNvSpPr>
            <a:spLocks noGrp="1"/>
          </p:cNvSpPr>
          <p:nvPr>
            <p:ph idx="1"/>
          </p:nvPr>
        </p:nvSpPr>
        <p:spPr>
          <a:xfrm>
            <a:off x="4277739" y="552152"/>
            <a:ext cx="3875662" cy="5753693"/>
          </a:xfrm>
        </p:spPr>
        <p:txBody>
          <a:bodyPr anchor="ctr">
            <a:normAutofit/>
          </a:bodyPr>
          <a:lstStyle/>
          <a:p>
            <a:pPr marL="0" indent="0" algn="just">
              <a:lnSpc>
                <a:spcPct val="110000"/>
              </a:lnSpc>
              <a:buNone/>
            </a:pPr>
            <a:r>
              <a:rPr lang="en-US" sz="1000" dirty="0"/>
              <a:t>1994 to 2017, there is an upward trend in the total number of facilities constructed:</a:t>
            </a:r>
          </a:p>
          <a:p>
            <a:pPr marL="0" indent="0" algn="just">
              <a:lnSpc>
                <a:spcPct val="110000"/>
              </a:lnSpc>
              <a:buNone/>
            </a:pPr>
            <a:endParaRPr lang="en-SG" sz="1000" dirty="0"/>
          </a:p>
          <a:p>
            <a:pPr algn="just">
              <a:lnSpc>
                <a:spcPct val="110000"/>
              </a:lnSpc>
            </a:pPr>
            <a:r>
              <a:rPr lang="en-US" sz="1000" dirty="0"/>
              <a:t>We can observe Vehicular tunnels, Flyovers and ERP gantries seeing significant growth, from 1525 facilities in 1994 to 2905 facilities in 2017, up a </a:t>
            </a:r>
            <a:r>
              <a:rPr lang="en-US" sz="1000" dirty="0">
                <a:solidFill>
                  <a:srgbClr val="00B050"/>
                </a:solidFill>
              </a:rPr>
              <a:t>whopping 90%</a:t>
            </a:r>
          </a:p>
          <a:p>
            <a:pPr algn="just">
              <a:lnSpc>
                <a:spcPct val="110000"/>
              </a:lnSpc>
            </a:pPr>
            <a:endParaRPr lang="en-US" sz="1000" dirty="0"/>
          </a:p>
          <a:p>
            <a:pPr marL="0" indent="0" algn="just">
              <a:lnSpc>
                <a:spcPct val="110000"/>
              </a:lnSpc>
              <a:buNone/>
            </a:pPr>
            <a:r>
              <a:rPr lang="en-US" sz="1000" dirty="0"/>
              <a:t>Therefore, I can conclude that:</a:t>
            </a:r>
          </a:p>
          <a:p>
            <a:pPr marL="0" indent="0" algn="just">
              <a:lnSpc>
                <a:spcPct val="110000"/>
              </a:lnSpc>
              <a:buNone/>
            </a:pPr>
            <a:endParaRPr lang="en-US" sz="1000" dirty="0"/>
          </a:p>
          <a:p>
            <a:pPr lvl="1" algn="just">
              <a:lnSpc>
                <a:spcPct val="110000"/>
              </a:lnSpc>
              <a:buFont typeface="+mj-lt"/>
              <a:buAutoNum type="arabicPeriod"/>
            </a:pPr>
            <a:r>
              <a:rPr lang="en-US" sz="1000" dirty="0"/>
              <a:t>There are many ways and methods for me to reach my destination	</a:t>
            </a:r>
          </a:p>
          <a:p>
            <a:pPr lvl="1" algn="just">
              <a:lnSpc>
                <a:spcPct val="110000"/>
              </a:lnSpc>
              <a:buFont typeface="+mj-lt"/>
              <a:buAutoNum type="arabicPeriod"/>
            </a:pPr>
            <a:r>
              <a:rPr lang="en-US" sz="1000" dirty="0"/>
              <a:t>There is also a lesser likelihood that I'll be stuck in a jam as there are more facilities available to </a:t>
            </a:r>
            <a:r>
              <a:rPr lang="en-US" sz="1000" dirty="0">
                <a:solidFill>
                  <a:schemeClr val="accent2"/>
                </a:solidFill>
              </a:rPr>
              <a:t>reduce the average number of cars</a:t>
            </a:r>
            <a:r>
              <a:rPr lang="en-US" sz="1000" dirty="0"/>
              <a:t> per length of road</a:t>
            </a:r>
          </a:p>
          <a:p>
            <a:pPr lvl="1" algn="just">
              <a:lnSpc>
                <a:spcPct val="110000"/>
              </a:lnSpc>
              <a:buFont typeface="+mj-lt"/>
              <a:buAutoNum type="arabicPeriod"/>
            </a:pPr>
            <a:r>
              <a:rPr lang="en-US" sz="1000" dirty="0"/>
              <a:t>An increased number of facilities also help in reducing congestion and waiting time during peak hours, causing </a:t>
            </a:r>
            <a:r>
              <a:rPr lang="en-US" sz="1000" dirty="0">
                <a:solidFill>
                  <a:schemeClr val="accent2"/>
                </a:solidFill>
              </a:rPr>
              <a:t>lesser jams </a:t>
            </a:r>
            <a:endParaRPr lang="en-SG" sz="1000" dirty="0"/>
          </a:p>
        </p:txBody>
      </p:sp>
      <p:pic>
        <p:nvPicPr>
          <p:cNvPr id="9" name="Picture 8">
            <a:extLst>
              <a:ext uri="{FF2B5EF4-FFF2-40B4-BE49-F238E27FC236}">
                <a16:creationId xmlns:a16="http://schemas.microsoft.com/office/drawing/2014/main" id="{070F15F8-5884-4879-9183-E3A3DB67BED2}"/>
              </a:ext>
            </a:extLst>
          </p:cNvPr>
          <p:cNvPicPr>
            <a:picLocks noChangeAspect="1"/>
          </p:cNvPicPr>
          <p:nvPr/>
        </p:nvPicPr>
        <p:blipFill>
          <a:blip r:embed="rId3"/>
          <a:stretch>
            <a:fillRect/>
          </a:stretch>
        </p:blipFill>
        <p:spPr>
          <a:xfrm>
            <a:off x="8651888" y="202396"/>
            <a:ext cx="3097763" cy="2160432"/>
          </a:xfrm>
          <a:prstGeom prst="rect">
            <a:avLst/>
          </a:prstGeom>
        </p:spPr>
      </p:pic>
      <p:pic>
        <p:nvPicPr>
          <p:cNvPr id="13" name="Picture 12">
            <a:extLst>
              <a:ext uri="{FF2B5EF4-FFF2-40B4-BE49-F238E27FC236}">
                <a16:creationId xmlns:a16="http://schemas.microsoft.com/office/drawing/2014/main" id="{73511D62-87BE-4B90-A1E0-12D0BF91F388}"/>
              </a:ext>
            </a:extLst>
          </p:cNvPr>
          <p:cNvPicPr>
            <a:picLocks noChangeAspect="1"/>
          </p:cNvPicPr>
          <p:nvPr/>
        </p:nvPicPr>
        <p:blipFill>
          <a:blip r:embed="rId4"/>
          <a:stretch>
            <a:fillRect/>
          </a:stretch>
        </p:blipFill>
        <p:spPr>
          <a:xfrm>
            <a:off x="8651888" y="2715816"/>
            <a:ext cx="3082913" cy="2279041"/>
          </a:xfrm>
          <a:prstGeom prst="rect">
            <a:avLst/>
          </a:prstGeom>
        </p:spPr>
      </p:pic>
      <p:pic>
        <p:nvPicPr>
          <p:cNvPr id="15" name="Picture 14">
            <a:extLst>
              <a:ext uri="{FF2B5EF4-FFF2-40B4-BE49-F238E27FC236}">
                <a16:creationId xmlns:a16="http://schemas.microsoft.com/office/drawing/2014/main" id="{91061EB7-CB6D-4FBD-A835-8EC1DED07C1A}"/>
              </a:ext>
            </a:extLst>
          </p:cNvPr>
          <p:cNvPicPr>
            <a:picLocks noChangeAspect="1"/>
          </p:cNvPicPr>
          <p:nvPr/>
        </p:nvPicPr>
        <p:blipFill>
          <a:blip r:embed="rId5"/>
          <a:stretch>
            <a:fillRect/>
          </a:stretch>
        </p:blipFill>
        <p:spPr>
          <a:xfrm>
            <a:off x="8666738" y="5213244"/>
            <a:ext cx="3082913" cy="1424907"/>
          </a:xfrm>
          <a:prstGeom prst="rect">
            <a:avLst/>
          </a:prstGeom>
        </p:spPr>
      </p:pic>
    </p:spTree>
    <p:extLst>
      <p:ext uri="{BB962C8B-B14F-4D97-AF65-F5344CB8AC3E}">
        <p14:creationId xmlns:p14="http://schemas.microsoft.com/office/powerpoint/2010/main" val="915842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A56FDE-5A35-4F73-BACC-6B37AE84ADA1}"/>
              </a:ext>
            </a:extLst>
          </p:cNvPr>
          <p:cNvSpPr>
            <a:spLocks noGrp="1"/>
          </p:cNvSpPr>
          <p:nvPr>
            <p:ph type="title"/>
          </p:nvPr>
        </p:nvSpPr>
        <p:spPr>
          <a:xfrm>
            <a:off x="1371600" y="457200"/>
            <a:ext cx="4911393" cy="1556724"/>
          </a:xfrm>
        </p:spPr>
        <p:txBody>
          <a:bodyPr anchor="b">
            <a:normAutofit/>
          </a:bodyPr>
          <a:lstStyle/>
          <a:p>
            <a:r>
              <a:rPr lang="en-US"/>
              <a:t>Introduction</a:t>
            </a:r>
          </a:p>
        </p:txBody>
      </p:sp>
      <p:sp>
        <p:nvSpPr>
          <p:cNvPr id="3" name="Content Placeholder 2">
            <a:extLst>
              <a:ext uri="{FF2B5EF4-FFF2-40B4-BE49-F238E27FC236}">
                <a16:creationId xmlns:a16="http://schemas.microsoft.com/office/drawing/2014/main" id="{7DFE8615-3BCD-4E6B-89BA-55CBD715546F}"/>
              </a:ext>
            </a:extLst>
          </p:cNvPr>
          <p:cNvSpPr>
            <a:spLocks noGrp="1"/>
          </p:cNvSpPr>
          <p:nvPr>
            <p:ph idx="1"/>
          </p:nvPr>
        </p:nvSpPr>
        <p:spPr>
          <a:xfrm>
            <a:off x="1371601" y="2345635"/>
            <a:ext cx="4911392" cy="3583940"/>
          </a:xfrm>
        </p:spPr>
        <p:txBody>
          <a:bodyPr anchor="t">
            <a:normAutofit/>
          </a:bodyPr>
          <a:lstStyle/>
          <a:p>
            <a:pPr marL="342900" indent="-342900">
              <a:buFont typeface="+mj-lt"/>
              <a:buAutoNum type="arabicPeriod"/>
            </a:pPr>
            <a:r>
              <a:rPr lang="en-US" sz="1600" dirty="0"/>
              <a:t>Who am I?</a:t>
            </a:r>
          </a:p>
          <a:p>
            <a:pPr lvl="1"/>
            <a:r>
              <a:rPr lang="en-US" sz="1600" dirty="0"/>
              <a:t>A potential car buyer in Singapore</a:t>
            </a:r>
          </a:p>
          <a:p>
            <a:pPr marL="457200" lvl="1" indent="0">
              <a:buNone/>
            </a:pPr>
            <a:endParaRPr lang="en-US" sz="1600" dirty="0"/>
          </a:p>
          <a:p>
            <a:pPr marL="342900" indent="-342900">
              <a:buFont typeface="+mj-lt"/>
              <a:buAutoNum type="arabicPeriod"/>
            </a:pPr>
            <a:r>
              <a:rPr lang="en-US" sz="1600" dirty="0"/>
              <a:t>What am I looking to do?</a:t>
            </a:r>
          </a:p>
          <a:p>
            <a:pPr lvl="1"/>
            <a:r>
              <a:rPr lang="en-US" sz="1600" dirty="0"/>
              <a:t>I am looking to analyse Singapore’s Transport Data to give me the best bang for my buck for all aspects related to car ownership</a:t>
            </a:r>
          </a:p>
          <a:p>
            <a:pPr marL="457200" lvl="1" indent="0">
              <a:buNone/>
            </a:pPr>
            <a:endParaRPr lang="en-US" sz="1600" dirty="0"/>
          </a:p>
          <a:p>
            <a:pPr marL="342900" indent="-342900">
              <a:buFont typeface="+mj-lt"/>
              <a:buAutoNum type="arabicPeriod"/>
            </a:pPr>
            <a:r>
              <a:rPr lang="en-US" sz="1600" dirty="0"/>
              <a:t>What are my resources? </a:t>
            </a:r>
          </a:p>
          <a:p>
            <a:pPr lvl="1"/>
            <a:r>
              <a:rPr lang="en-US" sz="1600" dirty="0"/>
              <a:t>I have about 150,000 to pay for the car</a:t>
            </a:r>
          </a:p>
          <a:p>
            <a:pPr lvl="1"/>
            <a:endParaRPr lang="en-GB" sz="1600" dirty="0"/>
          </a:p>
          <a:p>
            <a:pPr marL="0" indent="0">
              <a:buNone/>
            </a:pPr>
            <a:endParaRPr lang="en-US" sz="1600" dirty="0"/>
          </a:p>
          <a:p>
            <a:endParaRPr lang="en-US" sz="1600" dirty="0"/>
          </a:p>
          <a:p>
            <a:endParaRPr lang="en-US" sz="1600" dirty="0"/>
          </a:p>
        </p:txBody>
      </p:sp>
      <p:pic>
        <p:nvPicPr>
          <p:cNvPr id="5" name="Graphic 4" descr="Confused person outline">
            <a:extLst>
              <a:ext uri="{FF2B5EF4-FFF2-40B4-BE49-F238E27FC236}">
                <a16:creationId xmlns:a16="http://schemas.microsoft.com/office/drawing/2014/main" id="{48F2746F-45A7-4171-8F33-6B333B7B8D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4639" y="648307"/>
            <a:ext cx="5090161" cy="5090161"/>
          </a:xfrm>
          <a:prstGeom prst="rect">
            <a:avLst/>
          </a:prstGeom>
        </p:spPr>
      </p:pic>
      <p:sp>
        <p:nvSpPr>
          <p:cNvPr id="23" name="Rectangle 22">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7594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3">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16" name="Rectangle 15">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useBgFill="1">
        <p:nvSpPr>
          <p:cNvPr id="17" name="Rectangle 17">
            <a:extLst>
              <a:ext uri="{FF2B5EF4-FFF2-40B4-BE49-F238E27FC236}">
                <a16:creationId xmlns:a16="http://schemas.microsoft.com/office/drawing/2014/main" id="{315596D0-7A93-45AB-A289-2A2B141E0B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20" name="Rectangle 19">
            <a:extLst>
              <a:ext uri="{FF2B5EF4-FFF2-40B4-BE49-F238E27FC236}">
                <a16:creationId xmlns:a16="http://schemas.microsoft.com/office/drawing/2014/main" id="{A90F64BE-B6DF-4D20-9A3E-DAD003896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0"/>
            <a:ext cx="4038601" cy="6866462"/>
          </a:xfrm>
          <a:prstGeom prst="rect">
            <a:avLst/>
          </a:prstGeom>
          <a:gradFill>
            <a:gsLst>
              <a:gs pos="0">
                <a:schemeClr val="accent5"/>
              </a:gs>
              <a:gs pos="100000">
                <a:schemeClr val="accent4">
                  <a:alpha val="55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22" name="Rectangle 21">
            <a:extLst>
              <a:ext uri="{FF2B5EF4-FFF2-40B4-BE49-F238E27FC236}">
                <a16:creationId xmlns:a16="http://schemas.microsoft.com/office/drawing/2014/main" id="{3299ACA5-1949-4821-8FA4-95A78A2097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5328" y="1633640"/>
            <a:ext cx="6866462" cy="3581401"/>
          </a:xfrm>
          <a:prstGeom prst="rect">
            <a:avLst/>
          </a:prstGeom>
          <a:gradFill>
            <a:gsLst>
              <a:gs pos="0">
                <a:schemeClr val="accent2"/>
              </a:gs>
              <a:gs pos="100000">
                <a:schemeClr val="accent5">
                  <a:alpha val="13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Nova"/>
              <a:ea typeface="+mn-ea"/>
              <a:cs typeface="+mn-cs"/>
            </a:endParaRPr>
          </a:p>
        </p:txBody>
      </p:sp>
      <p:sp>
        <p:nvSpPr>
          <p:cNvPr id="24" name="Rectangle 23">
            <a:extLst>
              <a:ext uri="{FF2B5EF4-FFF2-40B4-BE49-F238E27FC236}">
                <a16:creationId xmlns:a16="http://schemas.microsoft.com/office/drawing/2014/main" id="{85559C2F-075A-49B7-8935-4591245136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32044"/>
            <a:ext cx="4038600" cy="4634418"/>
          </a:xfrm>
          <a:prstGeom prst="rect">
            <a:avLst/>
          </a:prstGeom>
          <a:gradFill>
            <a:gsLst>
              <a:gs pos="0">
                <a:schemeClr val="accent5">
                  <a:alpha val="36000"/>
                </a:schemeClr>
              </a:gs>
              <a:gs pos="67000">
                <a:schemeClr val="accent5">
                  <a:alpha val="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Nova"/>
              <a:ea typeface="+mn-ea"/>
              <a:cs typeface="+mn-cs"/>
            </a:endParaRPr>
          </a:p>
        </p:txBody>
      </p:sp>
      <p:sp>
        <p:nvSpPr>
          <p:cNvPr id="2" name="Title 1">
            <a:extLst>
              <a:ext uri="{FF2B5EF4-FFF2-40B4-BE49-F238E27FC236}">
                <a16:creationId xmlns:a16="http://schemas.microsoft.com/office/drawing/2014/main" id="{94465721-0F32-45B9-997F-93E9756E0762}"/>
              </a:ext>
            </a:extLst>
          </p:cNvPr>
          <p:cNvSpPr>
            <a:spLocks noGrp="1"/>
          </p:cNvSpPr>
          <p:nvPr>
            <p:ph type="title"/>
          </p:nvPr>
        </p:nvSpPr>
        <p:spPr>
          <a:xfrm>
            <a:off x="554613" y="2912088"/>
            <a:ext cx="2929372" cy="818991"/>
          </a:xfrm>
        </p:spPr>
        <p:txBody>
          <a:bodyPr vert="horz" lIns="0" tIns="0" rIns="0" bIns="0" rtlCol="0" anchor="t">
            <a:normAutofit/>
          </a:bodyPr>
          <a:lstStyle/>
          <a:p>
            <a:r>
              <a:rPr lang="en-US" sz="2200" spc="750" dirty="0">
                <a:solidFill>
                  <a:schemeClr val="bg1"/>
                </a:solidFill>
              </a:rPr>
              <a:t>Data Dictionary</a:t>
            </a:r>
          </a:p>
        </p:txBody>
      </p:sp>
      <p:pic>
        <p:nvPicPr>
          <p:cNvPr id="13" name="Picture 12">
            <a:extLst>
              <a:ext uri="{FF2B5EF4-FFF2-40B4-BE49-F238E27FC236}">
                <a16:creationId xmlns:a16="http://schemas.microsoft.com/office/drawing/2014/main" id="{CA8A7F5A-ED05-461B-86DD-37135989ACD4}"/>
              </a:ext>
            </a:extLst>
          </p:cNvPr>
          <p:cNvPicPr>
            <a:picLocks noChangeAspect="1"/>
          </p:cNvPicPr>
          <p:nvPr/>
        </p:nvPicPr>
        <p:blipFill>
          <a:blip r:embed="rId3"/>
          <a:stretch>
            <a:fillRect/>
          </a:stretch>
        </p:blipFill>
        <p:spPr>
          <a:xfrm>
            <a:off x="4133123" y="1132556"/>
            <a:ext cx="3560449" cy="4583567"/>
          </a:xfrm>
          <a:prstGeom prst="rect">
            <a:avLst/>
          </a:prstGeom>
        </p:spPr>
      </p:pic>
      <p:pic>
        <p:nvPicPr>
          <p:cNvPr id="15" name="Picture 14">
            <a:extLst>
              <a:ext uri="{FF2B5EF4-FFF2-40B4-BE49-F238E27FC236}">
                <a16:creationId xmlns:a16="http://schemas.microsoft.com/office/drawing/2014/main" id="{D81BFE77-9658-4741-B7FF-2C3B924EB3BB}"/>
              </a:ext>
            </a:extLst>
          </p:cNvPr>
          <p:cNvPicPr>
            <a:picLocks noChangeAspect="1"/>
          </p:cNvPicPr>
          <p:nvPr/>
        </p:nvPicPr>
        <p:blipFill>
          <a:blip r:embed="rId4"/>
          <a:stretch>
            <a:fillRect/>
          </a:stretch>
        </p:blipFill>
        <p:spPr>
          <a:xfrm>
            <a:off x="7774882" y="1132556"/>
            <a:ext cx="4267439" cy="4583567"/>
          </a:xfrm>
          <a:prstGeom prst="rect">
            <a:avLst/>
          </a:prstGeom>
        </p:spPr>
      </p:pic>
      <p:sp>
        <p:nvSpPr>
          <p:cNvPr id="25" name="TextBox 24">
            <a:extLst>
              <a:ext uri="{FF2B5EF4-FFF2-40B4-BE49-F238E27FC236}">
                <a16:creationId xmlns:a16="http://schemas.microsoft.com/office/drawing/2014/main" id="{A3B06F19-D3D0-4270-AE1B-0CFAB906D1B5}"/>
              </a:ext>
            </a:extLst>
          </p:cNvPr>
          <p:cNvSpPr txBox="1"/>
          <p:nvPr/>
        </p:nvSpPr>
        <p:spPr>
          <a:xfrm>
            <a:off x="4698424" y="5796851"/>
            <a:ext cx="2416629" cy="261610"/>
          </a:xfrm>
          <a:prstGeom prst="rect">
            <a:avLst/>
          </a:prstGeom>
          <a:noFill/>
        </p:spPr>
        <p:txBody>
          <a:bodyPr wrap="square" rtlCol="0">
            <a:spAutoFit/>
          </a:bodyPr>
          <a:lstStyle/>
          <a:p>
            <a:pPr algn="ctr"/>
            <a:r>
              <a:rPr lang="en-GB" sz="1100" dirty="0">
                <a:solidFill>
                  <a:schemeClr val="bg1">
                    <a:lumMod val="50000"/>
                  </a:schemeClr>
                </a:solidFill>
              </a:rPr>
              <a:t>Road length paved per type, per year</a:t>
            </a:r>
          </a:p>
        </p:txBody>
      </p:sp>
      <p:sp>
        <p:nvSpPr>
          <p:cNvPr id="26" name="TextBox 25">
            <a:extLst>
              <a:ext uri="{FF2B5EF4-FFF2-40B4-BE49-F238E27FC236}">
                <a16:creationId xmlns:a16="http://schemas.microsoft.com/office/drawing/2014/main" id="{5D527A8D-EB5D-47E9-874C-50937CCEEBB4}"/>
              </a:ext>
            </a:extLst>
          </p:cNvPr>
          <p:cNvSpPr txBox="1"/>
          <p:nvPr/>
        </p:nvSpPr>
        <p:spPr>
          <a:xfrm>
            <a:off x="8700286" y="5796851"/>
            <a:ext cx="2416629" cy="261610"/>
          </a:xfrm>
          <a:prstGeom prst="rect">
            <a:avLst/>
          </a:prstGeom>
          <a:noFill/>
        </p:spPr>
        <p:txBody>
          <a:bodyPr wrap="square" rtlCol="0">
            <a:spAutoFit/>
          </a:bodyPr>
          <a:lstStyle/>
          <a:p>
            <a:pPr algn="ctr"/>
            <a:r>
              <a:rPr lang="en-GB" sz="1100" dirty="0">
                <a:solidFill>
                  <a:schemeClr val="bg1">
                    <a:lumMod val="50000"/>
                  </a:schemeClr>
                </a:solidFill>
              </a:rPr>
              <a:t>No. of facilities built per type, per year</a:t>
            </a:r>
          </a:p>
        </p:txBody>
      </p:sp>
    </p:spTree>
    <p:extLst>
      <p:ext uri="{BB962C8B-B14F-4D97-AF65-F5344CB8AC3E}">
        <p14:creationId xmlns:p14="http://schemas.microsoft.com/office/powerpoint/2010/main" val="14077336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46" name="Rectangle 45">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useBgFill="1">
        <p:nvSpPr>
          <p:cNvPr id="48" name="Rectangle 47">
            <a:extLst>
              <a:ext uri="{FF2B5EF4-FFF2-40B4-BE49-F238E27FC236}">
                <a16:creationId xmlns:a16="http://schemas.microsoft.com/office/drawing/2014/main" id="{7F7F2020-3718-4400-926B-893A0FBDC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50" name="Rectangle 49">
            <a:extLst>
              <a:ext uri="{FF2B5EF4-FFF2-40B4-BE49-F238E27FC236}">
                <a16:creationId xmlns:a16="http://schemas.microsoft.com/office/drawing/2014/main" id="{100C66CE-2B3E-4513-9B9D-EC2B8182F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6" y="5230792"/>
            <a:ext cx="12198725" cy="1645027"/>
          </a:xfrm>
          <a:prstGeom prst="rect">
            <a:avLst/>
          </a:prstGeom>
          <a:gradFill>
            <a:gsLst>
              <a:gs pos="0">
                <a:schemeClr val="accent5"/>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Nova"/>
              <a:ea typeface="+mn-ea"/>
              <a:cs typeface="+mn-cs"/>
            </a:endParaRPr>
          </a:p>
        </p:txBody>
      </p:sp>
      <p:sp>
        <p:nvSpPr>
          <p:cNvPr id="52" name="Rectangle 51">
            <a:extLst>
              <a:ext uri="{FF2B5EF4-FFF2-40B4-BE49-F238E27FC236}">
                <a16:creationId xmlns:a16="http://schemas.microsoft.com/office/drawing/2014/main" id="{E9F3C764-BCFB-4F32-B897-6513FF0F6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6" y="5230792"/>
            <a:ext cx="8122026" cy="1653935"/>
          </a:xfrm>
          <a:prstGeom prst="rect">
            <a:avLst/>
          </a:prstGeom>
          <a:gradFill>
            <a:gsLst>
              <a:gs pos="24000">
                <a:schemeClr val="accent2">
                  <a:alpha val="0"/>
                </a:schemeClr>
              </a:gs>
              <a:gs pos="99000">
                <a:schemeClr val="accent2">
                  <a:alpha val="68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Nova"/>
              <a:ea typeface="+mn-ea"/>
              <a:cs typeface="+mn-cs"/>
            </a:endParaRPr>
          </a:p>
        </p:txBody>
      </p:sp>
      <p:sp>
        <p:nvSpPr>
          <p:cNvPr id="54" name="Rectangle 53">
            <a:extLst>
              <a:ext uri="{FF2B5EF4-FFF2-40B4-BE49-F238E27FC236}">
                <a16:creationId xmlns:a16="http://schemas.microsoft.com/office/drawing/2014/main" id="{8411D24A-F765-48C8-813D-D3A5E5AAB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895080" y="3111827"/>
            <a:ext cx="1177951" cy="5415888"/>
          </a:xfrm>
          <a:prstGeom prst="rect">
            <a:avLst/>
          </a:prstGeom>
          <a:gradFill>
            <a:gsLst>
              <a:gs pos="23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Nova"/>
              <a:ea typeface="+mn-ea"/>
              <a:cs typeface="+mn-cs"/>
            </a:endParaRPr>
          </a:p>
        </p:txBody>
      </p:sp>
      <p:sp>
        <p:nvSpPr>
          <p:cNvPr id="2" name="Title 1">
            <a:extLst>
              <a:ext uri="{FF2B5EF4-FFF2-40B4-BE49-F238E27FC236}">
                <a16:creationId xmlns:a16="http://schemas.microsoft.com/office/drawing/2014/main" id="{94465721-0F32-45B9-997F-93E9756E0762}"/>
              </a:ext>
            </a:extLst>
          </p:cNvPr>
          <p:cNvSpPr>
            <a:spLocks noGrp="1"/>
          </p:cNvSpPr>
          <p:nvPr>
            <p:ph type="title"/>
          </p:nvPr>
        </p:nvSpPr>
        <p:spPr>
          <a:xfrm>
            <a:off x="240160" y="5540959"/>
            <a:ext cx="7881866" cy="1092200"/>
          </a:xfrm>
        </p:spPr>
        <p:txBody>
          <a:bodyPr vert="horz" lIns="0" tIns="0" rIns="0" bIns="0" rtlCol="0" anchor="ctr">
            <a:normAutofit/>
          </a:bodyPr>
          <a:lstStyle/>
          <a:p>
            <a:r>
              <a:rPr lang="en-US" sz="1600" spc="750" dirty="0">
                <a:solidFill>
                  <a:schemeClr val="bg2"/>
                </a:solidFill>
              </a:rPr>
              <a:t>How much are fuel prices?</a:t>
            </a:r>
            <a:br>
              <a:rPr lang="en-US" sz="1600" spc="750" dirty="0">
                <a:solidFill>
                  <a:schemeClr val="bg2"/>
                </a:solidFill>
              </a:rPr>
            </a:br>
            <a:br>
              <a:rPr lang="en-US" sz="1600" spc="750" dirty="0">
                <a:solidFill>
                  <a:schemeClr val="bg2"/>
                </a:solidFill>
              </a:rPr>
            </a:br>
            <a:br>
              <a:rPr lang="en-US" sz="1600" spc="750" dirty="0">
                <a:solidFill>
                  <a:schemeClr val="bg2"/>
                </a:solidFill>
              </a:rPr>
            </a:br>
            <a:r>
              <a:rPr kumimoji="0" lang="en-US" sz="1600" b="1" i="0" u="none" strike="noStrike" kern="1200" cap="all" spc="700" normalizeH="0" baseline="0" noProof="0" dirty="0">
                <a:ln>
                  <a:noFill/>
                </a:ln>
                <a:solidFill>
                  <a:srgbClr val="FFFFFF">
                    <a:lumMod val="75000"/>
                  </a:srgbClr>
                </a:solidFill>
                <a:effectLst/>
                <a:uLnTx/>
                <a:uFillTx/>
                <a:latin typeface="Gill Sans Nova"/>
                <a:ea typeface="+mj-ea"/>
                <a:cs typeface="+mj-cs"/>
              </a:rPr>
              <a:t>Why does that matter?</a:t>
            </a:r>
            <a:endParaRPr lang="en-US" sz="3200" spc="750" dirty="0">
              <a:solidFill>
                <a:schemeClr val="bg1"/>
              </a:solidFill>
            </a:endParaRPr>
          </a:p>
        </p:txBody>
      </p:sp>
      <p:pic>
        <p:nvPicPr>
          <p:cNvPr id="5" name="Picture 4">
            <a:extLst>
              <a:ext uri="{FF2B5EF4-FFF2-40B4-BE49-F238E27FC236}">
                <a16:creationId xmlns:a16="http://schemas.microsoft.com/office/drawing/2014/main" id="{17D3F7F2-DD0F-45D4-8B3A-1A6ABCE60891}"/>
              </a:ext>
            </a:extLst>
          </p:cNvPr>
          <p:cNvPicPr>
            <a:picLocks noChangeAspect="1"/>
          </p:cNvPicPr>
          <p:nvPr/>
        </p:nvPicPr>
        <p:blipFill>
          <a:blip r:embed="rId3"/>
          <a:stretch>
            <a:fillRect/>
          </a:stretch>
        </p:blipFill>
        <p:spPr>
          <a:xfrm>
            <a:off x="1400453" y="147513"/>
            <a:ext cx="8753196" cy="5083278"/>
          </a:xfrm>
          <a:prstGeom prst="rect">
            <a:avLst/>
          </a:prstGeom>
        </p:spPr>
      </p:pic>
    </p:spTree>
    <p:extLst>
      <p:ext uri="{BB962C8B-B14F-4D97-AF65-F5344CB8AC3E}">
        <p14:creationId xmlns:p14="http://schemas.microsoft.com/office/powerpoint/2010/main" val="4229893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27">
            <a:extLst>
              <a:ext uri="{FF2B5EF4-FFF2-40B4-BE49-F238E27FC236}">
                <a16:creationId xmlns:a16="http://schemas.microsoft.com/office/drawing/2014/main" id="{B60A9CD2-F01E-47AE-88A6-D8F612D15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41" name="Rectangle 29">
            <a:extLst>
              <a:ext uri="{FF2B5EF4-FFF2-40B4-BE49-F238E27FC236}">
                <a16:creationId xmlns:a16="http://schemas.microsoft.com/office/drawing/2014/main" id="{668C520E-8A72-4150-8FE3-A3272B2BB3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42" name="Rectangle 31">
            <a:extLst>
              <a:ext uri="{FF2B5EF4-FFF2-40B4-BE49-F238E27FC236}">
                <a16:creationId xmlns:a16="http://schemas.microsoft.com/office/drawing/2014/main" id="{7D9D02D2-145B-47AF-8A96-A08D9D949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9151" y="3638550"/>
            <a:ext cx="2400299"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34" name="Freeform: Shape 33">
            <a:extLst>
              <a:ext uri="{FF2B5EF4-FFF2-40B4-BE49-F238E27FC236}">
                <a16:creationId xmlns:a16="http://schemas.microsoft.com/office/drawing/2014/main" id="{FC24E565-C2C5-4A50-974C-E083E8CBC1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5" y="1757079"/>
            <a:ext cx="3900087" cy="4178958"/>
          </a:xfrm>
          <a:custGeom>
            <a:avLst/>
            <a:gdLst>
              <a:gd name="connsiteX0" fmla="*/ 2431955 w 3900087"/>
              <a:gd name="connsiteY0" fmla="*/ 93939 h 4178958"/>
              <a:gd name="connsiteX1" fmla="*/ 3900087 w 3900087"/>
              <a:gd name="connsiteY1" fmla="*/ 2089479 h 4178958"/>
              <a:gd name="connsiteX2" fmla="*/ 1810608 w 3900087"/>
              <a:gd name="connsiteY2" fmla="*/ 4178958 h 4178958"/>
              <a:gd name="connsiteX3" fmla="*/ 77979 w 3900087"/>
              <a:gd name="connsiteY3" fmla="*/ 3257727 h 4178958"/>
              <a:gd name="connsiteX4" fmla="*/ 0 w 3900087"/>
              <a:gd name="connsiteY4" fmla="*/ 3129368 h 4178958"/>
              <a:gd name="connsiteX5" fmla="*/ 831517 w 3900087"/>
              <a:gd name="connsiteY5" fmla="*/ 244058 h 4178958"/>
              <a:gd name="connsiteX6" fmla="*/ 997289 w 3900087"/>
              <a:gd name="connsiteY6" fmla="*/ 164202 h 4178958"/>
              <a:gd name="connsiteX7" fmla="*/ 1810608 w 3900087"/>
              <a:gd name="connsiteY7" fmla="*/ 0 h 4178958"/>
              <a:gd name="connsiteX8" fmla="*/ 2431955 w 390008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7" h="4178958">
                <a:moveTo>
                  <a:pt x="2431955" y="93939"/>
                </a:moveTo>
                <a:cubicBezTo>
                  <a:pt x="3282516" y="358491"/>
                  <a:pt x="3900087" y="1151865"/>
                  <a:pt x="3900087" y="2089479"/>
                </a:cubicBezTo>
                <a:cubicBezTo>
                  <a:pt x="3900087" y="3243466"/>
                  <a:pt x="2964595" y="4178958"/>
                  <a:pt x="1810608" y="4178958"/>
                </a:cubicBezTo>
                <a:cubicBezTo>
                  <a:pt x="1089366" y="4178958"/>
                  <a:pt x="453474" y="3813531"/>
                  <a:pt x="77979" y="3257727"/>
                </a:cubicBezTo>
                <a:lnTo>
                  <a:pt x="0" y="3129368"/>
                </a:lnTo>
                <a:lnTo>
                  <a:pt x="831517" y="244058"/>
                </a:lnTo>
                <a:lnTo>
                  <a:pt x="997289" y="164202"/>
                </a:lnTo>
                <a:cubicBezTo>
                  <a:pt x="1247270" y="58468"/>
                  <a:pt x="1522111" y="0"/>
                  <a:pt x="1810608" y="0"/>
                </a:cubicBezTo>
                <a:cubicBezTo>
                  <a:pt x="2026981" y="0"/>
                  <a:pt x="2235672" y="32888"/>
                  <a:pt x="2431955" y="93939"/>
                </a:cubicBezTo>
                <a:close/>
              </a:path>
            </a:pathLst>
          </a:custGeom>
          <a:gradFill>
            <a:gsLst>
              <a:gs pos="34000">
                <a:schemeClr val="bg1">
                  <a:alpha val="0"/>
                </a:schemeClr>
              </a:gs>
              <a:gs pos="100000">
                <a:schemeClr val="accent6">
                  <a:alpha val="3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Nova"/>
              <a:ea typeface="+mn-ea"/>
              <a:cs typeface="+mn-cs"/>
            </a:endParaRPr>
          </a:p>
        </p:txBody>
      </p:sp>
      <p:sp>
        <p:nvSpPr>
          <p:cNvPr id="36" name="Rectangle 35">
            <a:extLst>
              <a:ext uri="{FF2B5EF4-FFF2-40B4-BE49-F238E27FC236}">
                <a16:creationId xmlns:a16="http://schemas.microsoft.com/office/drawing/2014/main" id="{28A0077D-32B1-4060-AD9E-836782EE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7595" y="413658"/>
            <a:ext cx="4400609"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2" name="Title 1">
            <a:extLst>
              <a:ext uri="{FF2B5EF4-FFF2-40B4-BE49-F238E27FC236}">
                <a16:creationId xmlns:a16="http://schemas.microsoft.com/office/drawing/2014/main" id="{B6318A36-79DB-495D-AE30-7B5DCF0CF1CB}"/>
              </a:ext>
            </a:extLst>
          </p:cNvPr>
          <p:cNvSpPr>
            <a:spLocks noGrp="1"/>
          </p:cNvSpPr>
          <p:nvPr>
            <p:ph type="title"/>
          </p:nvPr>
        </p:nvSpPr>
        <p:spPr>
          <a:xfrm>
            <a:off x="518616" y="586633"/>
            <a:ext cx="3125336" cy="3611584"/>
          </a:xfrm>
        </p:spPr>
        <p:txBody>
          <a:bodyPr>
            <a:normAutofit/>
          </a:bodyPr>
          <a:lstStyle/>
          <a:p>
            <a:r>
              <a:rPr lang="en-SG" sz="2000" dirty="0">
                <a:solidFill>
                  <a:schemeClr val="bg1"/>
                </a:solidFill>
              </a:rPr>
              <a:t>Explanation of insights</a:t>
            </a:r>
          </a:p>
        </p:txBody>
      </p:sp>
      <p:sp>
        <p:nvSpPr>
          <p:cNvPr id="3" name="Content Placeholder 2">
            <a:extLst>
              <a:ext uri="{FF2B5EF4-FFF2-40B4-BE49-F238E27FC236}">
                <a16:creationId xmlns:a16="http://schemas.microsoft.com/office/drawing/2014/main" id="{AAC7AC91-BC21-4954-9449-CAD3FD113785}"/>
              </a:ext>
            </a:extLst>
          </p:cNvPr>
          <p:cNvSpPr>
            <a:spLocks noGrp="1"/>
          </p:cNvSpPr>
          <p:nvPr>
            <p:ph idx="1"/>
          </p:nvPr>
        </p:nvSpPr>
        <p:spPr>
          <a:xfrm>
            <a:off x="4603990" y="2337049"/>
            <a:ext cx="6919874" cy="4310550"/>
          </a:xfrm>
        </p:spPr>
        <p:txBody>
          <a:bodyPr anchor="ctr">
            <a:normAutofit lnSpcReduction="10000"/>
          </a:bodyPr>
          <a:lstStyle/>
          <a:p>
            <a:pPr marL="0" indent="0" algn="just">
              <a:lnSpc>
                <a:spcPct val="110000"/>
              </a:lnSpc>
              <a:buNone/>
            </a:pPr>
            <a:r>
              <a:rPr lang="en-US" sz="1000" dirty="0"/>
              <a:t>Surge in prices, from 1975 to 2020</a:t>
            </a:r>
          </a:p>
          <a:p>
            <a:pPr algn="just">
              <a:lnSpc>
                <a:spcPct val="110000"/>
              </a:lnSpc>
              <a:buFont typeface="+mj-lt"/>
              <a:buAutoNum type="arabicPeriod"/>
            </a:pPr>
            <a:r>
              <a:rPr lang="en-US" sz="1000" dirty="0"/>
              <a:t>Upwards of </a:t>
            </a:r>
            <a:r>
              <a:rPr lang="en-US" sz="1000" dirty="0">
                <a:solidFill>
                  <a:schemeClr val="accent2"/>
                </a:solidFill>
              </a:rPr>
              <a:t>four times</a:t>
            </a:r>
            <a:r>
              <a:rPr lang="en-US" sz="1000" dirty="0"/>
              <a:t> what we had in 1975</a:t>
            </a:r>
          </a:p>
          <a:p>
            <a:pPr algn="just">
              <a:lnSpc>
                <a:spcPct val="110000"/>
              </a:lnSpc>
              <a:buFont typeface="+mj-lt"/>
              <a:buAutoNum type="arabicPeriod"/>
            </a:pPr>
            <a:r>
              <a:rPr lang="en-US" sz="1000" dirty="0"/>
              <a:t>Inconsistent peaks and dips during financial bubble years like 2002-2004</a:t>
            </a:r>
          </a:p>
          <a:p>
            <a:pPr algn="just">
              <a:lnSpc>
                <a:spcPct val="110000"/>
              </a:lnSpc>
              <a:buFont typeface="+mj-lt"/>
              <a:buAutoNum type="arabicPeriod"/>
            </a:pPr>
            <a:endParaRPr lang="en-US" sz="1000" dirty="0"/>
          </a:p>
          <a:p>
            <a:pPr marL="0" indent="0" algn="just">
              <a:lnSpc>
                <a:spcPct val="110000"/>
              </a:lnSpc>
              <a:buNone/>
            </a:pPr>
            <a:r>
              <a:rPr lang="en-US" sz="1000" dirty="0"/>
              <a:t>But why? Extreme weather events led to longer-than-typical periods of cooling and heating (See Kit, Tang, 2022)</a:t>
            </a:r>
          </a:p>
          <a:p>
            <a:pPr marL="0" indent="0" algn="just">
              <a:lnSpc>
                <a:spcPct val="110000"/>
              </a:lnSpc>
              <a:buNone/>
            </a:pPr>
            <a:r>
              <a:rPr lang="en-US" sz="1000" dirty="0"/>
              <a:t>This results in:</a:t>
            </a:r>
          </a:p>
          <a:p>
            <a:pPr lvl="1" algn="just">
              <a:lnSpc>
                <a:spcPct val="110000"/>
              </a:lnSpc>
              <a:buFont typeface="+mj-lt"/>
              <a:buAutoNum type="arabicPeriod"/>
            </a:pPr>
            <a:r>
              <a:rPr lang="en-US" sz="1000" dirty="0"/>
              <a:t>fuel supplies depleted</a:t>
            </a:r>
          </a:p>
          <a:p>
            <a:pPr lvl="1" algn="just">
              <a:lnSpc>
                <a:spcPct val="110000"/>
              </a:lnSpc>
              <a:buFont typeface="+mj-lt"/>
              <a:buAutoNum type="arabicPeriod"/>
            </a:pPr>
            <a:r>
              <a:rPr lang="en-US" sz="1000" dirty="0"/>
              <a:t>Lack of available sources to purchase from</a:t>
            </a:r>
          </a:p>
          <a:p>
            <a:pPr marL="0" indent="0" algn="just">
              <a:lnSpc>
                <a:spcPct val="110000"/>
              </a:lnSpc>
              <a:buNone/>
            </a:pPr>
            <a:r>
              <a:rPr lang="en-US" sz="1000" dirty="0"/>
              <a:t>Since supplies would usually be replenished during winter, heatwaves and droughts in regions kept energy needs high</a:t>
            </a:r>
          </a:p>
          <a:p>
            <a:pPr algn="just">
              <a:lnSpc>
                <a:spcPct val="110000"/>
              </a:lnSpc>
              <a:buFont typeface="+mj-lt"/>
              <a:buAutoNum type="arabicPeriod"/>
            </a:pPr>
            <a:r>
              <a:rPr lang="en-US" sz="1000" dirty="0"/>
              <a:t>A rebound from COVID-19 ramped up demand from Asian economies</a:t>
            </a:r>
          </a:p>
          <a:p>
            <a:pPr algn="just">
              <a:lnSpc>
                <a:spcPct val="110000"/>
              </a:lnSpc>
              <a:buFont typeface="+mj-lt"/>
              <a:buAutoNum type="arabicPeriod"/>
            </a:pPr>
            <a:r>
              <a:rPr lang="en-US" sz="1000" dirty="0"/>
              <a:t>Supply failed to keep up</a:t>
            </a:r>
          </a:p>
          <a:p>
            <a:pPr lvl="1" algn="just">
              <a:lnSpc>
                <a:spcPct val="110000"/>
              </a:lnSpc>
              <a:buFont typeface="+mj-lt"/>
              <a:buAutoNum type="arabicPeriod"/>
            </a:pPr>
            <a:r>
              <a:rPr lang="en-US" sz="1000" dirty="0"/>
              <a:t>Production of liquefied natural gas worldwide has </a:t>
            </a:r>
            <a:r>
              <a:rPr lang="en-US" sz="1000" u="sng" dirty="0">
                <a:solidFill>
                  <a:schemeClr val="accent2"/>
                </a:solidFill>
              </a:rPr>
              <a:t>been lower than expected</a:t>
            </a:r>
            <a:r>
              <a:rPr lang="en-US" sz="1000" dirty="0">
                <a:solidFill>
                  <a:schemeClr val="accent2"/>
                </a:solidFill>
              </a:rPr>
              <a:t> </a:t>
            </a:r>
          </a:p>
          <a:p>
            <a:pPr lvl="1" algn="just">
              <a:lnSpc>
                <a:spcPct val="110000"/>
              </a:lnSpc>
              <a:buFont typeface="+mj-lt"/>
              <a:buAutoNum type="arabicPeriod"/>
            </a:pPr>
            <a:r>
              <a:rPr lang="en-US" sz="1000" dirty="0"/>
              <a:t>Series of unplanned outages across the globe</a:t>
            </a:r>
          </a:p>
          <a:p>
            <a:pPr lvl="1" algn="just">
              <a:lnSpc>
                <a:spcPct val="110000"/>
              </a:lnSpc>
              <a:buFont typeface="+mj-lt"/>
              <a:buAutoNum type="arabicPeriod"/>
            </a:pPr>
            <a:r>
              <a:rPr lang="en-US" sz="1000" dirty="0"/>
              <a:t>Maintenance of gas infrastructure delayed</a:t>
            </a:r>
          </a:p>
          <a:p>
            <a:pPr marL="0" indent="0" algn="just">
              <a:lnSpc>
                <a:spcPct val="110000"/>
              </a:lnSpc>
              <a:buNone/>
            </a:pPr>
            <a:r>
              <a:rPr lang="en-US" sz="1000" dirty="0"/>
              <a:t>Thus:</a:t>
            </a:r>
          </a:p>
          <a:p>
            <a:pPr algn="just">
              <a:lnSpc>
                <a:spcPct val="110000"/>
              </a:lnSpc>
            </a:pPr>
            <a:r>
              <a:rPr lang="en-US" sz="1000" dirty="0"/>
              <a:t>European gas benchmark, Dutch TTF, has rallied 290 per cent since the start of the second quarter</a:t>
            </a:r>
          </a:p>
          <a:p>
            <a:pPr algn="just">
              <a:lnSpc>
                <a:spcPct val="110000"/>
              </a:lnSpc>
            </a:pPr>
            <a:r>
              <a:rPr lang="en-US" sz="1000" dirty="0"/>
              <a:t>Asia LNG spot prices were up 260 per cent while US natural gas prices </a:t>
            </a:r>
            <a:r>
              <a:rPr lang="en-US" sz="1000" dirty="0">
                <a:solidFill>
                  <a:schemeClr val="accent2"/>
                </a:solidFill>
              </a:rPr>
              <a:t>nearly doubled</a:t>
            </a:r>
            <a:r>
              <a:rPr lang="en-US" sz="1000" dirty="0"/>
              <a:t> over the same period.</a:t>
            </a:r>
          </a:p>
          <a:p>
            <a:pPr marL="0" indent="0" algn="just">
              <a:lnSpc>
                <a:spcPct val="110000"/>
              </a:lnSpc>
              <a:buNone/>
            </a:pPr>
            <a:endParaRPr lang="en-US" sz="1000" dirty="0"/>
          </a:p>
        </p:txBody>
      </p:sp>
      <p:pic>
        <p:nvPicPr>
          <p:cNvPr id="5" name="Picture 4">
            <a:extLst>
              <a:ext uri="{FF2B5EF4-FFF2-40B4-BE49-F238E27FC236}">
                <a16:creationId xmlns:a16="http://schemas.microsoft.com/office/drawing/2014/main" id="{C038C192-E96B-47C6-8B22-044994BA2E28}"/>
              </a:ext>
            </a:extLst>
          </p:cNvPr>
          <p:cNvPicPr>
            <a:picLocks noChangeAspect="1"/>
          </p:cNvPicPr>
          <p:nvPr/>
        </p:nvPicPr>
        <p:blipFill>
          <a:blip r:embed="rId3"/>
          <a:stretch>
            <a:fillRect/>
          </a:stretch>
        </p:blipFill>
        <p:spPr>
          <a:xfrm>
            <a:off x="4494654" y="210401"/>
            <a:ext cx="6677272" cy="1784210"/>
          </a:xfrm>
          <a:prstGeom prst="rect">
            <a:avLst/>
          </a:prstGeom>
        </p:spPr>
      </p:pic>
    </p:spTree>
    <p:extLst>
      <p:ext uri="{BB962C8B-B14F-4D97-AF65-F5344CB8AC3E}">
        <p14:creationId xmlns:p14="http://schemas.microsoft.com/office/powerpoint/2010/main" val="3089888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animEffect transition="in" filter="fade">
                                      <p:cBhvr>
                                        <p:cTn id="57" dur="500"/>
                                        <p:tgtEl>
                                          <p:spTgt spid="3">
                                            <p:txEl>
                                              <p:pRg st="11" end="1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2" end="12"/>
                                            </p:txEl>
                                          </p:spTgt>
                                        </p:tgtEl>
                                        <p:attrNameLst>
                                          <p:attrName>style.visibility</p:attrName>
                                        </p:attrNameLst>
                                      </p:cBhvr>
                                      <p:to>
                                        <p:strVal val="visible"/>
                                      </p:to>
                                    </p:set>
                                    <p:animEffect transition="in" filter="fade">
                                      <p:cBhvr>
                                        <p:cTn id="62" dur="500"/>
                                        <p:tgtEl>
                                          <p:spTgt spid="3">
                                            <p:txEl>
                                              <p:pRg st="12" end="1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
                                            <p:txEl>
                                              <p:pRg st="13" end="13"/>
                                            </p:txEl>
                                          </p:spTgt>
                                        </p:tgtEl>
                                        <p:attrNameLst>
                                          <p:attrName>style.visibility</p:attrName>
                                        </p:attrNameLst>
                                      </p:cBhvr>
                                      <p:to>
                                        <p:strVal val="visible"/>
                                      </p:to>
                                    </p:set>
                                    <p:animEffect transition="in" filter="fade">
                                      <p:cBhvr>
                                        <p:cTn id="67" dur="500"/>
                                        <p:tgtEl>
                                          <p:spTgt spid="3">
                                            <p:txEl>
                                              <p:pRg st="13" end="1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
                                            <p:txEl>
                                              <p:pRg st="14" end="14"/>
                                            </p:txEl>
                                          </p:spTgt>
                                        </p:tgtEl>
                                        <p:attrNameLst>
                                          <p:attrName>style.visibility</p:attrName>
                                        </p:attrNameLst>
                                      </p:cBhvr>
                                      <p:to>
                                        <p:strVal val="visible"/>
                                      </p:to>
                                    </p:set>
                                    <p:animEffect transition="in" filter="fade">
                                      <p:cBhvr>
                                        <p:cTn id="72" dur="500"/>
                                        <p:tgtEl>
                                          <p:spTgt spid="3">
                                            <p:txEl>
                                              <p:pRg st="14" end="14"/>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
                                            <p:txEl>
                                              <p:pRg st="15" end="15"/>
                                            </p:txEl>
                                          </p:spTgt>
                                        </p:tgtEl>
                                        <p:attrNameLst>
                                          <p:attrName>style.visibility</p:attrName>
                                        </p:attrNameLst>
                                      </p:cBhvr>
                                      <p:to>
                                        <p:strVal val="visible"/>
                                      </p:to>
                                    </p:set>
                                    <p:animEffect transition="in" filter="fade">
                                      <p:cBhvr>
                                        <p:cTn id="77" dur="500"/>
                                        <p:tgtEl>
                                          <p:spTgt spid="3">
                                            <p:txEl>
                                              <p:pRg st="15" end="15"/>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
                                            <p:txEl>
                                              <p:pRg st="16" end="16"/>
                                            </p:txEl>
                                          </p:spTgt>
                                        </p:tgtEl>
                                        <p:attrNameLst>
                                          <p:attrName>style.visibility</p:attrName>
                                        </p:attrNameLst>
                                      </p:cBhvr>
                                      <p:to>
                                        <p:strVal val="visible"/>
                                      </p:to>
                                    </p:set>
                                    <p:animEffect transition="in" filter="fade">
                                      <p:cBhvr>
                                        <p:cTn id="82" dur="500"/>
                                        <p:tgtEl>
                                          <p:spTgt spid="3">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46" name="Rectangle 45">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useBgFill="1">
        <p:nvSpPr>
          <p:cNvPr id="48" name="Rectangle 47">
            <a:extLst>
              <a:ext uri="{FF2B5EF4-FFF2-40B4-BE49-F238E27FC236}">
                <a16:creationId xmlns:a16="http://schemas.microsoft.com/office/drawing/2014/main" id="{7F7F2020-3718-4400-926B-893A0FBDC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50" name="Rectangle 49">
            <a:extLst>
              <a:ext uri="{FF2B5EF4-FFF2-40B4-BE49-F238E27FC236}">
                <a16:creationId xmlns:a16="http://schemas.microsoft.com/office/drawing/2014/main" id="{100C66CE-2B3E-4513-9B9D-EC2B8182F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6" y="5230792"/>
            <a:ext cx="12198725" cy="1645027"/>
          </a:xfrm>
          <a:prstGeom prst="rect">
            <a:avLst/>
          </a:prstGeom>
          <a:gradFill>
            <a:gsLst>
              <a:gs pos="0">
                <a:schemeClr val="accent5"/>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Nova"/>
              <a:ea typeface="+mn-ea"/>
              <a:cs typeface="+mn-cs"/>
            </a:endParaRPr>
          </a:p>
        </p:txBody>
      </p:sp>
      <p:sp>
        <p:nvSpPr>
          <p:cNvPr id="52" name="Rectangle 51">
            <a:extLst>
              <a:ext uri="{FF2B5EF4-FFF2-40B4-BE49-F238E27FC236}">
                <a16:creationId xmlns:a16="http://schemas.microsoft.com/office/drawing/2014/main" id="{E9F3C764-BCFB-4F32-B897-6513FF0F6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6" y="5230792"/>
            <a:ext cx="8122026" cy="1653935"/>
          </a:xfrm>
          <a:prstGeom prst="rect">
            <a:avLst/>
          </a:prstGeom>
          <a:gradFill>
            <a:gsLst>
              <a:gs pos="24000">
                <a:schemeClr val="accent2">
                  <a:alpha val="0"/>
                </a:schemeClr>
              </a:gs>
              <a:gs pos="99000">
                <a:schemeClr val="accent2">
                  <a:alpha val="68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Nova"/>
              <a:ea typeface="+mn-ea"/>
              <a:cs typeface="+mn-cs"/>
            </a:endParaRPr>
          </a:p>
        </p:txBody>
      </p:sp>
      <p:sp>
        <p:nvSpPr>
          <p:cNvPr id="54" name="Rectangle 53">
            <a:extLst>
              <a:ext uri="{FF2B5EF4-FFF2-40B4-BE49-F238E27FC236}">
                <a16:creationId xmlns:a16="http://schemas.microsoft.com/office/drawing/2014/main" id="{8411D24A-F765-48C8-813D-D3A5E5AAB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895080" y="3111827"/>
            <a:ext cx="1177951" cy="5415888"/>
          </a:xfrm>
          <a:prstGeom prst="rect">
            <a:avLst/>
          </a:prstGeom>
          <a:gradFill>
            <a:gsLst>
              <a:gs pos="23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Nova"/>
              <a:ea typeface="+mn-ea"/>
              <a:cs typeface="+mn-cs"/>
            </a:endParaRPr>
          </a:p>
        </p:txBody>
      </p:sp>
      <p:sp>
        <p:nvSpPr>
          <p:cNvPr id="2" name="Title 1">
            <a:extLst>
              <a:ext uri="{FF2B5EF4-FFF2-40B4-BE49-F238E27FC236}">
                <a16:creationId xmlns:a16="http://schemas.microsoft.com/office/drawing/2014/main" id="{94465721-0F32-45B9-997F-93E9756E0762}"/>
              </a:ext>
            </a:extLst>
          </p:cNvPr>
          <p:cNvSpPr>
            <a:spLocks noGrp="1"/>
          </p:cNvSpPr>
          <p:nvPr>
            <p:ph type="title"/>
          </p:nvPr>
        </p:nvSpPr>
        <p:spPr>
          <a:xfrm>
            <a:off x="240160" y="5765371"/>
            <a:ext cx="7881866" cy="1092200"/>
          </a:xfrm>
        </p:spPr>
        <p:txBody>
          <a:bodyPr vert="horz" lIns="0" tIns="0" rIns="0" bIns="0" rtlCol="0" anchor="ctr">
            <a:normAutofit/>
          </a:bodyPr>
          <a:lstStyle/>
          <a:p>
            <a:r>
              <a:rPr lang="en-US" sz="1600" dirty="0">
                <a:solidFill>
                  <a:schemeClr val="bg2"/>
                </a:solidFill>
              </a:rPr>
              <a:t>Is fuel expensive?</a:t>
            </a:r>
            <a:br>
              <a:rPr lang="en-US" sz="1600" dirty="0">
                <a:solidFill>
                  <a:schemeClr val="bg2"/>
                </a:solidFill>
              </a:rPr>
            </a:br>
            <a:br>
              <a:rPr lang="en-US" sz="1600" dirty="0">
                <a:solidFill>
                  <a:schemeClr val="bg2"/>
                </a:solidFill>
              </a:rPr>
            </a:br>
            <a:br>
              <a:rPr lang="en-US" sz="1600" dirty="0"/>
            </a:br>
            <a:r>
              <a:rPr lang="en-US" sz="1600" dirty="0">
                <a:solidFill>
                  <a:srgbClr val="FFFFFF">
                    <a:lumMod val="75000"/>
                  </a:srgbClr>
                </a:solidFill>
                <a:latin typeface="Gill Sans Nova"/>
              </a:rPr>
              <a:t>why</a:t>
            </a:r>
            <a:r>
              <a:rPr kumimoji="0" lang="en-US" sz="1600" b="1" i="0" u="none" strike="noStrike" kern="1200" cap="all" spc="700" normalizeH="0" baseline="0" noProof="0" dirty="0">
                <a:ln>
                  <a:noFill/>
                </a:ln>
                <a:solidFill>
                  <a:srgbClr val="FFFFFF">
                    <a:lumMod val="75000"/>
                  </a:srgbClr>
                </a:solidFill>
                <a:effectLst/>
                <a:uLnTx/>
                <a:uFillTx/>
                <a:latin typeface="Gill Sans Nova"/>
                <a:ea typeface="+mj-ea"/>
                <a:cs typeface="+mj-cs"/>
              </a:rPr>
              <a:t>?</a:t>
            </a:r>
            <a:endParaRPr lang="en-US" sz="3200" spc="750" dirty="0">
              <a:solidFill>
                <a:schemeClr val="bg1"/>
              </a:solidFill>
            </a:endParaRPr>
          </a:p>
        </p:txBody>
      </p:sp>
      <p:pic>
        <p:nvPicPr>
          <p:cNvPr id="5" name="Picture 4">
            <a:extLst>
              <a:ext uri="{FF2B5EF4-FFF2-40B4-BE49-F238E27FC236}">
                <a16:creationId xmlns:a16="http://schemas.microsoft.com/office/drawing/2014/main" id="{77239179-B708-4920-AB7D-51BE9A37EB76}"/>
              </a:ext>
            </a:extLst>
          </p:cNvPr>
          <p:cNvPicPr>
            <a:picLocks noChangeAspect="1"/>
          </p:cNvPicPr>
          <p:nvPr/>
        </p:nvPicPr>
        <p:blipFill>
          <a:blip r:embed="rId3"/>
          <a:stretch>
            <a:fillRect/>
          </a:stretch>
        </p:blipFill>
        <p:spPr>
          <a:xfrm>
            <a:off x="-6727" y="0"/>
            <a:ext cx="12192000" cy="5247459"/>
          </a:xfrm>
          <a:prstGeom prst="rect">
            <a:avLst/>
          </a:prstGeom>
        </p:spPr>
      </p:pic>
    </p:spTree>
    <p:extLst>
      <p:ext uri="{BB962C8B-B14F-4D97-AF65-F5344CB8AC3E}">
        <p14:creationId xmlns:p14="http://schemas.microsoft.com/office/powerpoint/2010/main" val="2128789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2" name="Title 1">
            <a:extLst>
              <a:ext uri="{FF2B5EF4-FFF2-40B4-BE49-F238E27FC236}">
                <a16:creationId xmlns:a16="http://schemas.microsoft.com/office/drawing/2014/main" id="{B6318A36-79DB-495D-AE30-7B5DCF0CF1CB}"/>
              </a:ext>
            </a:extLst>
          </p:cNvPr>
          <p:cNvSpPr>
            <a:spLocks noGrp="1"/>
          </p:cNvSpPr>
          <p:nvPr>
            <p:ph type="title"/>
          </p:nvPr>
        </p:nvSpPr>
        <p:spPr>
          <a:xfrm>
            <a:off x="238125" y="154715"/>
            <a:ext cx="9346746" cy="367799"/>
          </a:xfrm>
        </p:spPr>
        <p:txBody>
          <a:bodyPr vert="horz" lIns="0" tIns="0" rIns="0" bIns="0" rtlCol="0" anchor="b">
            <a:normAutofit fontScale="90000"/>
          </a:bodyPr>
          <a:lstStyle/>
          <a:p>
            <a:r>
              <a:rPr lang="en-US" dirty="0"/>
              <a:t>Explanation of insights</a:t>
            </a:r>
          </a:p>
        </p:txBody>
      </p:sp>
      <p:sp>
        <p:nvSpPr>
          <p:cNvPr id="49" name="Rectangle 48">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51" name="Rectangle 50">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23" name="TextBox 22">
            <a:extLst>
              <a:ext uri="{FF2B5EF4-FFF2-40B4-BE49-F238E27FC236}">
                <a16:creationId xmlns:a16="http://schemas.microsoft.com/office/drawing/2014/main" id="{1AF00074-A7DC-449A-B275-D85B7A9C13D3}"/>
              </a:ext>
            </a:extLst>
          </p:cNvPr>
          <p:cNvSpPr txBox="1"/>
          <p:nvPr/>
        </p:nvSpPr>
        <p:spPr>
          <a:xfrm>
            <a:off x="8210474" y="2932088"/>
            <a:ext cx="274879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FFFFFF">
                    <a:lumMod val="50000"/>
                  </a:srgbClr>
                </a:solidFill>
                <a:effectLst/>
                <a:uLnTx/>
                <a:uFillTx/>
                <a:latin typeface="Gill Sans Nova"/>
                <a:ea typeface="+mn-ea"/>
                <a:cs typeface="+mn-cs"/>
              </a:rPr>
              <a:t>Max Fuel Price Occurrences: Jan and Dec</a:t>
            </a:r>
          </a:p>
        </p:txBody>
      </p:sp>
      <p:sp>
        <p:nvSpPr>
          <p:cNvPr id="25" name="Content Placeholder 2">
            <a:extLst>
              <a:ext uri="{FF2B5EF4-FFF2-40B4-BE49-F238E27FC236}">
                <a16:creationId xmlns:a16="http://schemas.microsoft.com/office/drawing/2014/main" id="{85CA5300-456A-4007-ADFE-7C0BF10356CB}"/>
              </a:ext>
            </a:extLst>
          </p:cNvPr>
          <p:cNvSpPr txBox="1">
            <a:spLocks/>
          </p:cNvSpPr>
          <p:nvPr/>
        </p:nvSpPr>
        <p:spPr>
          <a:xfrm>
            <a:off x="5753831" y="1575157"/>
            <a:ext cx="521316" cy="473088"/>
          </a:xfrm>
          <a:prstGeom prst="rect">
            <a:avLst/>
          </a:prstGeom>
        </p:spPr>
        <p:txBody>
          <a:bodyPr vert="horz" lIns="0" tIns="0" rIns="0" bIns="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SG" b="0" i="0" u="none" strike="noStrike" kern="1200" cap="none" spc="0" normalizeH="0" baseline="0" noProof="0" dirty="0">
                <a:ln>
                  <a:noFill/>
                </a:ln>
                <a:solidFill>
                  <a:srgbClr val="000000"/>
                </a:solidFill>
                <a:effectLst/>
                <a:uLnTx/>
                <a:uFillTx/>
                <a:latin typeface="Gill Sans Nova"/>
                <a:ea typeface="+mn-ea"/>
                <a:cs typeface="+mn-cs"/>
              </a:rPr>
              <a:t>vs</a:t>
            </a:r>
          </a:p>
        </p:txBody>
      </p:sp>
      <p:pic>
        <p:nvPicPr>
          <p:cNvPr id="12" name="Picture 11">
            <a:extLst>
              <a:ext uri="{FF2B5EF4-FFF2-40B4-BE49-F238E27FC236}">
                <a16:creationId xmlns:a16="http://schemas.microsoft.com/office/drawing/2014/main" id="{A658FA38-D90F-4298-BEED-0E89CD7B7CF1}"/>
              </a:ext>
            </a:extLst>
          </p:cNvPr>
          <p:cNvPicPr>
            <a:picLocks noChangeAspect="1"/>
          </p:cNvPicPr>
          <p:nvPr/>
        </p:nvPicPr>
        <p:blipFill rotWithShape="1">
          <a:blip r:embed="rId4"/>
          <a:srcRect l="980"/>
          <a:stretch/>
        </p:blipFill>
        <p:spPr>
          <a:xfrm>
            <a:off x="114770" y="591987"/>
            <a:ext cx="5688177" cy="2284263"/>
          </a:xfrm>
          <a:prstGeom prst="rect">
            <a:avLst/>
          </a:prstGeom>
        </p:spPr>
      </p:pic>
      <p:sp>
        <p:nvSpPr>
          <p:cNvPr id="13" name="TextBox 12">
            <a:extLst>
              <a:ext uri="{FF2B5EF4-FFF2-40B4-BE49-F238E27FC236}">
                <a16:creationId xmlns:a16="http://schemas.microsoft.com/office/drawing/2014/main" id="{353DADDF-9FC8-40D1-AB1A-865216E5D4DE}"/>
              </a:ext>
            </a:extLst>
          </p:cNvPr>
          <p:cNvSpPr txBox="1"/>
          <p:nvPr/>
        </p:nvSpPr>
        <p:spPr>
          <a:xfrm>
            <a:off x="1024880" y="2932088"/>
            <a:ext cx="2748793" cy="261610"/>
          </a:xfrm>
          <a:prstGeom prst="rect">
            <a:avLst/>
          </a:prstGeom>
          <a:noFill/>
        </p:spPr>
        <p:txBody>
          <a:bodyPr wrap="square" rtlCol="0">
            <a:spAutoFit/>
          </a:bodyPr>
          <a:lstStyle/>
          <a:p>
            <a:r>
              <a:rPr lang="en-GB" sz="1100" dirty="0">
                <a:solidFill>
                  <a:schemeClr val="bg1">
                    <a:lumMod val="50000"/>
                  </a:schemeClr>
                </a:solidFill>
              </a:rPr>
              <a:t>Max Fuel Price Occurrences: June and July</a:t>
            </a:r>
          </a:p>
        </p:txBody>
      </p:sp>
      <p:pic>
        <p:nvPicPr>
          <p:cNvPr id="14" name="Picture 13">
            <a:extLst>
              <a:ext uri="{FF2B5EF4-FFF2-40B4-BE49-F238E27FC236}">
                <a16:creationId xmlns:a16="http://schemas.microsoft.com/office/drawing/2014/main" id="{6D83AD34-4EEC-482B-8D99-3C38F5507E07}"/>
              </a:ext>
            </a:extLst>
          </p:cNvPr>
          <p:cNvPicPr>
            <a:picLocks noChangeAspect="1"/>
          </p:cNvPicPr>
          <p:nvPr/>
        </p:nvPicPr>
        <p:blipFill rotWithShape="1">
          <a:blip r:embed="rId5"/>
          <a:srcRect b="4709"/>
          <a:stretch/>
        </p:blipFill>
        <p:spPr>
          <a:xfrm>
            <a:off x="6226031" y="614893"/>
            <a:ext cx="5851199" cy="2284262"/>
          </a:xfrm>
          <a:prstGeom prst="rect">
            <a:avLst/>
          </a:prstGeom>
        </p:spPr>
      </p:pic>
      <p:sp>
        <p:nvSpPr>
          <p:cNvPr id="3" name="TextBox 2">
            <a:extLst>
              <a:ext uri="{FF2B5EF4-FFF2-40B4-BE49-F238E27FC236}">
                <a16:creationId xmlns:a16="http://schemas.microsoft.com/office/drawing/2014/main" id="{5BDF70A5-9F3C-4528-98FD-BA7D9E0EAA5F}"/>
              </a:ext>
            </a:extLst>
          </p:cNvPr>
          <p:cNvSpPr txBox="1"/>
          <p:nvPr/>
        </p:nvSpPr>
        <p:spPr>
          <a:xfrm>
            <a:off x="1632847" y="3288243"/>
            <a:ext cx="9186367" cy="3046988"/>
          </a:xfrm>
          <a:prstGeom prst="rect">
            <a:avLst/>
          </a:prstGeom>
          <a:noFill/>
        </p:spPr>
        <p:txBody>
          <a:bodyPr wrap="square" rtlCol="0">
            <a:spAutoFit/>
          </a:bodyPr>
          <a:lstStyle/>
          <a:p>
            <a:pPr marL="228600" indent="-228600" algn="just">
              <a:buFont typeface="+mj-lt"/>
              <a:buAutoNum type="arabicPeriod"/>
            </a:pPr>
            <a:r>
              <a:rPr lang="en-US" sz="1200" dirty="0"/>
              <a:t>Occurrence of highest fuel price is greater in June and July than that as compared to the two ends of the year</a:t>
            </a:r>
          </a:p>
          <a:p>
            <a:pPr marL="228600" indent="-228600" algn="just">
              <a:buFont typeface="+mj-lt"/>
              <a:buAutoNum type="arabicPeriod"/>
            </a:pPr>
            <a:endParaRPr lang="en-US" sz="1200" dirty="0"/>
          </a:p>
          <a:p>
            <a:pPr marL="228600" indent="-228600" algn="just">
              <a:buFont typeface="+mj-lt"/>
              <a:buAutoNum type="arabicPeriod"/>
            </a:pPr>
            <a:r>
              <a:rPr lang="en-US" sz="1200" dirty="0"/>
              <a:t> Since fuel is only imported during the winter, supplies are much higher during the January and December period. This causes:</a:t>
            </a:r>
          </a:p>
          <a:p>
            <a:pPr marL="228600" indent="-228600" algn="just">
              <a:buFont typeface="+mj-lt"/>
              <a:buAutoNum type="arabicPeriod"/>
            </a:pPr>
            <a:endParaRPr lang="en-US" sz="1200" dirty="0"/>
          </a:p>
          <a:p>
            <a:pPr marL="685800" lvl="1" indent="-228600" algn="just">
              <a:buFont typeface="+mj-lt"/>
              <a:buAutoNum type="arabicPeriod"/>
            </a:pPr>
            <a:r>
              <a:rPr lang="en-US" sz="1200" dirty="0"/>
              <a:t>Supplies to increase, while demand stays the same. Causing the prices for fuel go down.</a:t>
            </a:r>
          </a:p>
          <a:p>
            <a:pPr marL="685800" lvl="1" indent="-228600" algn="just">
              <a:buFont typeface="+mj-lt"/>
              <a:buAutoNum type="arabicPeriod"/>
            </a:pPr>
            <a:endParaRPr lang="en-US" sz="1200" dirty="0"/>
          </a:p>
          <a:p>
            <a:pPr lvl="1" algn="just"/>
            <a:r>
              <a:rPr lang="en-US" sz="1200" dirty="0"/>
              <a:t>Therefore: the highest fuel prices in each year </a:t>
            </a:r>
            <a:r>
              <a:rPr lang="en-US" sz="1200" dirty="0">
                <a:solidFill>
                  <a:schemeClr val="accent1">
                    <a:lumMod val="75000"/>
                  </a:schemeClr>
                </a:solidFill>
              </a:rPr>
              <a:t>do not occur as frequently </a:t>
            </a:r>
            <a:r>
              <a:rPr lang="en-US" sz="1200" dirty="0"/>
              <a:t>during this time period of January and December.</a:t>
            </a:r>
          </a:p>
          <a:p>
            <a:pPr lvl="1" algn="just"/>
            <a:endParaRPr lang="en-US" sz="1200" dirty="0"/>
          </a:p>
          <a:p>
            <a:pPr lvl="1" algn="just"/>
            <a:endParaRPr lang="en-US" sz="1200" dirty="0"/>
          </a:p>
          <a:p>
            <a:pPr marL="228600" indent="-228600" algn="just">
              <a:buAutoNum type="arabicPeriod" startAt="3"/>
            </a:pPr>
            <a:r>
              <a:rPr lang="en-US" sz="1200" dirty="0"/>
              <a:t>When fuel supplies begin to run short, we can see that:</a:t>
            </a:r>
          </a:p>
          <a:p>
            <a:pPr marL="228600" indent="-228600" algn="just">
              <a:buAutoNum type="arabicPeriod" startAt="3"/>
            </a:pPr>
            <a:endParaRPr lang="en-US" sz="1200" dirty="0"/>
          </a:p>
          <a:p>
            <a:pPr marL="685800" lvl="1" indent="-228600" algn="just">
              <a:buFont typeface="+mj-lt"/>
              <a:buAutoNum type="arabicPeriod"/>
            </a:pPr>
            <a:r>
              <a:rPr lang="en-US" sz="1200" dirty="0"/>
              <a:t>The occurrences of highest fuel prices in each year occurring </a:t>
            </a:r>
            <a:r>
              <a:rPr lang="en-US" sz="1200" dirty="0">
                <a:solidFill>
                  <a:schemeClr val="accent2"/>
                </a:solidFill>
              </a:rPr>
              <a:t>more frequently during June and July</a:t>
            </a:r>
            <a:r>
              <a:rPr lang="en-US" sz="1200" dirty="0"/>
              <a:t>, exactly matching when supplies begin to run short</a:t>
            </a:r>
          </a:p>
          <a:p>
            <a:pPr marL="685800" lvl="1" indent="-228600" algn="just">
              <a:buFont typeface="+mj-lt"/>
              <a:buAutoNum type="arabicPeriod"/>
            </a:pPr>
            <a:endParaRPr lang="en-US" sz="1200" dirty="0"/>
          </a:p>
          <a:p>
            <a:pPr lvl="1" algn="just"/>
            <a:r>
              <a:rPr lang="en-US" sz="1200" dirty="0"/>
              <a:t>Therefore: due to law of supply and demand, fuel prices get exponentially higher to cope with </a:t>
            </a:r>
            <a:r>
              <a:rPr lang="en-US" sz="1200" dirty="0">
                <a:solidFill>
                  <a:schemeClr val="accent2"/>
                </a:solidFill>
              </a:rPr>
              <a:t>reduced supply and increased demand</a:t>
            </a:r>
            <a:r>
              <a:rPr lang="en-US" sz="1200" dirty="0"/>
              <a:t>	</a:t>
            </a:r>
            <a:endParaRPr lang="en-GB" sz="1200" dirty="0"/>
          </a:p>
        </p:txBody>
      </p:sp>
    </p:spTree>
    <p:extLst>
      <p:ext uri="{BB962C8B-B14F-4D97-AF65-F5344CB8AC3E}">
        <p14:creationId xmlns:p14="http://schemas.microsoft.com/office/powerpoint/2010/main" val="3526667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46" name="Rectangle 45">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useBgFill="1">
        <p:nvSpPr>
          <p:cNvPr id="48" name="Rectangle 47">
            <a:extLst>
              <a:ext uri="{FF2B5EF4-FFF2-40B4-BE49-F238E27FC236}">
                <a16:creationId xmlns:a16="http://schemas.microsoft.com/office/drawing/2014/main" id="{7F7F2020-3718-4400-926B-893A0FBDC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50" name="Rectangle 49">
            <a:extLst>
              <a:ext uri="{FF2B5EF4-FFF2-40B4-BE49-F238E27FC236}">
                <a16:creationId xmlns:a16="http://schemas.microsoft.com/office/drawing/2014/main" id="{100C66CE-2B3E-4513-9B9D-EC2B8182F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6" y="5230792"/>
            <a:ext cx="12198725" cy="1645027"/>
          </a:xfrm>
          <a:prstGeom prst="rect">
            <a:avLst/>
          </a:prstGeom>
          <a:gradFill>
            <a:gsLst>
              <a:gs pos="0">
                <a:schemeClr val="accent5"/>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Nova"/>
              <a:ea typeface="+mn-ea"/>
              <a:cs typeface="+mn-cs"/>
            </a:endParaRPr>
          </a:p>
        </p:txBody>
      </p:sp>
      <p:sp>
        <p:nvSpPr>
          <p:cNvPr id="52" name="Rectangle 51">
            <a:extLst>
              <a:ext uri="{FF2B5EF4-FFF2-40B4-BE49-F238E27FC236}">
                <a16:creationId xmlns:a16="http://schemas.microsoft.com/office/drawing/2014/main" id="{E9F3C764-BCFB-4F32-B897-6513FF0F6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6" y="5230792"/>
            <a:ext cx="8122026" cy="1653935"/>
          </a:xfrm>
          <a:prstGeom prst="rect">
            <a:avLst/>
          </a:prstGeom>
          <a:gradFill>
            <a:gsLst>
              <a:gs pos="24000">
                <a:schemeClr val="accent2">
                  <a:alpha val="0"/>
                </a:schemeClr>
              </a:gs>
              <a:gs pos="99000">
                <a:schemeClr val="accent2">
                  <a:alpha val="68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Nova"/>
              <a:ea typeface="+mn-ea"/>
              <a:cs typeface="+mn-cs"/>
            </a:endParaRPr>
          </a:p>
        </p:txBody>
      </p:sp>
      <p:sp>
        <p:nvSpPr>
          <p:cNvPr id="54" name="Rectangle 53">
            <a:extLst>
              <a:ext uri="{FF2B5EF4-FFF2-40B4-BE49-F238E27FC236}">
                <a16:creationId xmlns:a16="http://schemas.microsoft.com/office/drawing/2014/main" id="{8411D24A-F765-48C8-813D-D3A5E5AAB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895080" y="3111827"/>
            <a:ext cx="1177951" cy="5415888"/>
          </a:xfrm>
          <a:prstGeom prst="rect">
            <a:avLst/>
          </a:prstGeom>
          <a:gradFill>
            <a:gsLst>
              <a:gs pos="23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Nova"/>
              <a:ea typeface="+mn-ea"/>
              <a:cs typeface="+mn-cs"/>
            </a:endParaRPr>
          </a:p>
        </p:txBody>
      </p:sp>
      <p:sp>
        <p:nvSpPr>
          <p:cNvPr id="2" name="Title 1">
            <a:extLst>
              <a:ext uri="{FF2B5EF4-FFF2-40B4-BE49-F238E27FC236}">
                <a16:creationId xmlns:a16="http://schemas.microsoft.com/office/drawing/2014/main" id="{94465721-0F32-45B9-997F-93E9756E0762}"/>
              </a:ext>
            </a:extLst>
          </p:cNvPr>
          <p:cNvSpPr>
            <a:spLocks noGrp="1"/>
          </p:cNvSpPr>
          <p:nvPr>
            <p:ph type="title"/>
          </p:nvPr>
        </p:nvSpPr>
        <p:spPr>
          <a:xfrm>
            <a:off x="240160" y="5765371"/>
            <a:ext cx="7881866" cy="1092200"/>
          </a:xfrm>
        </p:spPr>
        <p:txBody>
          <a:bodyPr vert="horz" lIns="0" tIns="0" rIns="0" bIns="0" rtlCol="0" anchor="ctr">
            <a:normAutofit/>
          </a:bodyPr>
          <a:lstStyle/>
          <a:p>
            <a:r>
              <a:rPr lang="en-US" sz="1600" dirty="0">
                <a:solidFill>
                  <a:schemeClr val="bg2"/>
                </a:solidFill>
              </a:rPr>
              <a:t>How consistent are fuel prices?</a:t>
            </a:r>
            <a:br>
              <a:rPr lang="en-US" sz="1600" dirty="0">
                <a:solidFill>
                  <a:schemeClr val="bg2"/>
                </a:solidFill>
              </a:rPr>
            </a:br>
            <a:br>
              <a:rPr lang="en-US" sz="1600" dirty="0">
                <a:solidFill>
                  <a:schemeClr val="bg2"/>
                </a:solidFill>
              </a:rPr>
            </a:br>
            <a:br>
              <a:rPr lang="en-US" sz="1600" dirty="0"/>
            </a:br>
            <a:r>
              <a:rPr kumimoji="0" lang="en-US" sz="1600" b="1" i="0" u="none" strike="noStrike" kern="1200" cap="all" spc="700" normalizeH="0" baseline="0" noProof="0" dirty="0">
                <a:ln>
                  <a:noFill/>
                </a:ln>
                <a:solidFill>
                  <a:srgbClr val="FFFFFF">
                    <a:lumMod val="75000"/>
                  </a:srgbClr>
                </a:solidFill>
                <a:effectLst/>
                <a:uLnTx/>
                <a:uFillTx/>
                <a:latin typeface="Gill Sans Nova"/>
                <a:ea typeface="+mj-ea"/>
                <a:cs typeface="+mj-cs"/>
              </a:rPr>
              <a:t>When should I buy fuel?</a:t>
            </a:r>
            <a:endParaRPr lang="en-US" sz="3200" spc="750" dirty="0">
              <a:solidFill>
                <a:schemeClr val="bg1"/>
              </a:solidFill>
            </a:endParaRPr>
          </a:p>
        </p:txBody>
      </p:sp>
      <p:pic>
        <p:nvPicPr>
          <p:cNvPr id="5" name="Picture 4">
            <a:extLst>
              <a:ext uri="{FF2B5EF4-FFF2-40B4-BE49-F238E27FC236}">
                <a16:creationId xmlns:a16="http://schemas.microsoft.com/office/drawing/2014/main" id="{BF05E8DD-276C-4415-9854-A85ADFF72030}"/>
              </a:ext>
            </a:extLst>
          </p:cNvPr>
          <p:cNvPicPr>
            <a:picLocks noChangeAspect="1"/>
          </p:cNvPicPr>
          <p:nvPr/>
        </p:nvPicPr>
        <p:blipFill>
          <a:blip r:embed="rId3"/>
          <a:stretch>
            <a:fillRect/>
          </a:stretch>
        </p:blipFill>
        <p:spPr>
          <a:xfrm>
            <a:off x="859415" y="-1"/>
            <a:ext cx="10639409" cy="5230791"/>
          </a:xfrm>
          <a:prstGeom prst="rect">
            <a:avLst/>
          </a:prstGeom>
        </p:spPr>
      </p:pic>
    </p:spTree>
    <p:extLst>
      <p:ext uri="{BB962C8B-B14F-4D97-AF65-F5344CB8AC3E}">
        <p14:creationId xmlns:p14="http://schemas.microsoft.com/office/powerpoint/2010/main" val="15324092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318A36-79DB-495D-AE30-7B5DCF0CF1CB}"/>
              </a:ext>
            </a:extLst>
          </p:cNvPr>
          <p:cNvSpPr>
            <a:spLocks noGrp="1"/>
          </p:cNvSpPr>
          <p:nvPr>
            <p:ph type="title"/>
          </p:nvPr>
        </p:nvSpPr>
        <p:spPr>
          <a:xfrm>
            <a:off x="238125" y="154715"/>
            <a:ext cx="9346746" cy="367799"/>
          </a:xfrm>
        </p:spPr>
        <p:txBody>
          <a:bodyPr vert="horz" lIns="0" tIns="0" rIns="0" bIns="0" rtlCol="0" anchor="b">
            <a:normAutofit fontScale="90000"/>
          </a:bodyPr>
          <a:lstStyle/>
          <a:p>
            <a:r>
              <a:rPr lang="en-US" dirty="0"/>
              <a:t>Explanation of insights</a:t>
            </a:r>
          </a:p>
        </p:txBody>
      </p:sp>
      <p:sp>
        <p:nvSpPr>
          <p:cNvPr id="49" name="Rectangle 48">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8B02381C-2C3B-4144-9978-CEF4AA71D038}"/>
              </a:ext>
            </a:extLst>
          </p:cNvPr>
          <p:cNvPicPr>
            <a:picLocks noChangeAspect="1"/>
          </p:cNvPicPr>
          <p:nvPr/>
        </p:nvPicPr>
        <p:blipFill>
          <a:blip r:embed="rId4"/>
          <a:stretch>
            <a:fillRect/>
          </a:stretch>
        </p:blipFill>
        <p:spPr>
          <a:xfrm>
            <a:off x="238124" y="600241"/>
            <a:ext cx="4954361" cy="2307913"/>
          </a:xfrm>
          <a:prstGeom prst="rect">
            <a:avLst/>
          </a:prstGeom>
        </p:spPr>
      </p:pic>
      <p:sp>
        <p:nvSpPr>
          <p:cNvPr id="22" name="TextBox 21">
            <a:extLst>
              <a:ext uri="{FF2B5EF4-FFF2-40B4-BE49-F238E27FC236}">
                <a16:creationId xmlns:a16="http://schemas.microsoft.com/office/drawing/2014/main" id="{2A2A4AE9-E163-4F18-832F-49C9D365662B}"/>
              </a:ext>
            </a:extLst>
          </p:cNvPr>
          <p:cNvSpPr txBox="1"/>
          <p:nvPr/>
        </p:nvSpPr>
        <p:spPr>
          <a:xfrm>
            <a:off x="1239920" y="2873271"/>
            <a:ext cx="3205620"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FFFFFF">
                    <a:lumMod val="50000"/>
                  </a:srgbClr>
                </a:solidFill>
                <a:effectLst/>
                <a:uLnTx/>
                <a:uFillTx/>
                <a:latin typeface="Gill Sans Nova"/>
                <a:ea typeface="+mn-ea"/>
                <a:cs typeface="+mn-cs"/>
              </a:rPr>
              <a:t>Highest % Difference Occurrences: June and July</a:t>
            </a:r>
          </a:p>
        </p:txBody>
      </p:sp>
      <p:sp>
        <p:nvSpPr>
          <p:cNvPr id="23" name="TextBox 22">
            <a:extLst>
              <a:ext uri="{FF2B5EF4-FFF2-40B4-BE49-F238E27FC236}">
                <a16:creationId xmlns:a16="http://schemas.microsoft.com/office/drawing/2014/main" id="{1AF00074-A7DC-449A-B275-D85B7A9C13D3}"/>
              </a:ext>
            </a:extLst>
          </p:cNvPr>
          <p:cNvSpPr txBox="1"/>
          <p:nvPr/>
        </p:nvSpPr>
        <p:spPr>
          <a:xfrm>
            <a:off x="7682455" y="2912216"/>
            <a:ext cx="3646775"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FFFFFF">
                    <a:lumMod val="50000"/>
                  </a:srgbClr>
                </a:solidFill>
                <a:effectLst/>
                <a:uLnTx/>
                <a:uFillTx/>
                <a:latin typeface="Gill Sans Nova"/>
                <a:ea typeface="+mn-ea"/>
                <a:cs typeface="+mn-cs"/>
              </a:rPr>
              <a:t>Highest % Difference Occurrences: Jan and Dec</a:t>
            </a:r>
          </a:p>
        </p:txBody>
      </p:sp>
      <p:pic>
        <p:nvPicPr>
          <p:cNvPr id="24" name="Picture 23">
            <a:extLst>
              <a:ext uri="{FF2B5EF4-FFF2-40B4-BE49-F238E27FC236}">
                <a16:creationId xmlns:a16="http://schemas.microsoft.com/office/drawing/2014/main" id="{0508DA96-2E30-4A32-A7F6-E4AA53E72749}"/>
              </a:ext>
            </a:extLst>
          </p:cNvPr>
          <p:cNvPicPr>
            <a:picLocks noChangeAspect="1"/>
          </p:cNvPicPr>
          <p:nvPr/>
        </p:nvPicPr>
        <p:blipFill>
          <a:blip r:embed="rId5"/>
          <a:stretch>
            <a:fillRect/>
          </a:stretch>
        </p:blipFill>
        <p:spPr>
          <a:xfrm>
            <a:off x="6999517" y="602083"/>
            <a:ext cx="4857732" cy="2306071"/>
          </a:xfrm>
          <a:prstGeom prst="rect">
            <a:avLst/>
          </a:prstGeom>
        </p:spPr>
      </p:pic>
      <p:sp>
        <p:nvSpPr>
          <p:cNvPr id="25" name="Content Placeholder 2">
            <a:extLst>
              <a:ext uri="{FF2B5EF4-FFF2-40B4-BE49-F238E27FC236}">
                <a16:creationId xmlns:a16="http://schemas.microsoft.com/office/drawing/2014/main" id="{85CA5300-456A-4007-ADFE-7C0BF10356CB}"/>
              </a:ext>
            </a:extLst>
          </p:cNvPr>
          <p:cNvSpPr txBox="1">
            <a:spLocks/>
          </p:cNvSpPr>
          <p:nvPr/>
        </p:nvSpPr>
        <p:spPr>
          <a:xfrm>
            <a:off x="5835343" y="1517653"/>
            <a:ext cx="521316" cy="473088"/>
          </a:xfrm>
          <a:prstGeom prst="rect">
            <a:avLst/>
          </a:prstGeom>
        </p:spPr>
        <p:txBody>
          <a:bodyPr vert="horz" lIns="0" tIns="0" rIns="0" bIns="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SG" sz="2800" dirty="0"/>
              <a:t>vs</a:t>
            </a:r>
          </a:p>
        </p:txBody>
      </p:sp>
      <p:sp>
        <p:nvSpPr>
          <p:cNvPr id="26" name="TextBox 25">
            <a:extLst>
              <a:ext uri="{FF2B5EF4-FFF2-40B4-BE49-F238E27FC236}">
                <a16:creationId xmlns:a16="http://schemas.microsoft.com/office/drawing/2014/main" id="{3F5E2548-D993-4DCF-B068-BCE49189C4F3}"/>
              </a:ext>
            </a:extLst>
          </p:cNvPr>
          <p:cNvSpPr txBox="1"/>
          <p:nvPr/>
        </p:nvSpPr>
        <p:spPr>
          <a:xfrm>
            <a:off x="2406333" y="3315647"/>
            <a:ext cx="9186367" cy="3046988"/>
          </a:xfrm>
          <a:prstGeom prst="rect">
            <a:avLst/>
          </a:prstGeom>
          <a:noFill/>
        </p:spPr>
        <p:txBody>
          <a:bodyPr wrap="square" rtlCol="0">
            <a:spAutoFit/>
          </a:bodyPr>
          <a:lstStyle/>
          <a:p>
            <a:r>
              <a:rPr lang="en-US" sz="1200" dirty="0"/>
              <a:t>If this the number of occurrences for each month is high, that means that fuel prices are inconsistent for that month, and vice versa.</a:t>
            </a:r>
          </a:p>
          <a:p>
            <a:pPr marL="228600" indent="-228600">
              <a:buFont typeface="+mj-lt"/>
              <a:buAutoNum type="arabicPeriod"/>
            </a:pPr>
            <a:endParaRPr lang="en-US" sz="1200" dirty="0"/>
          </a:p>
          <a:p>
            <a:r>
              <a:rPr lang="en-US" sz="1200" dirty="0"/>
              <a:t>We can observe that June and July, do not have most occurrences, since:</a:t>
            </a:r>
          </a:p>
          <a:p>
            <a:pPr marL="228600" indent="-228600">
              <a:buFont typeface="+mj-lt"/>
              <a:buAutoNum type="arabicPeriod"/>
            </a:pPr>
            <a:endParaRPr lang="en-US" sz="1200" dirty="0"/>
          </a:p>
          <a:p>
            <a:pPr marL="685800" lvl="1" indent="-228600">
              <a:buFont typeface="+mj-lt"/>
              <a:buAutoNum type="arabicPeriod"/>
            </a:pPr>
            <a:r>
              <a:rPr lang="en-US" sz="1200" dirty="0"/>
              <a:t>Prices at the end of the year, are more inconsistent than that during the middle of the year, since they have a higher count</a:t>
            </a:r>
          </a:p>
          <a:p>
            <a:pPr marL="685800" lvl="1" indent="-228600">
              <a:buFont typeface="+mj-lt"/>
              <a:buAutoNum type="arabicPeriod"/>
            </a:pPr>
            <a:endParaRPr lang="en-US" sz="1200" dirty="0"/>
          </a:p>
          <a:p>
            <a:pPr lvl="1"/>
            <a:r>
              <a:rPr lang="en-US" sz="1200" dirty="0"/>
              <a:t>Therefore suggesting that fuel prices are more consistent during June and July</a:t>
            </a:r>
          </a:p>
          <a:p>
            <a:endParaRPr lang="en-US" sz="1200" dirty="0"/>
          </a:p>
          <a:p>
            <a:r>
              <a:rPr lang="en-US" sz="1200" dirty="0"/>
              <a:t>Why?</a:t>
            </a:r>
          </a:p>
          <a:p>
            <a:endParaRPr lang="en-US" sz="1200" dirty="0"/>
          </a:p>
          <a:p>
            <a:r>
              <a:rPr lang="en-US" sz="1200" dirty="0"/>
              <a:t>As supplies get restocked, this causes frenzy and mayhem to occur all over the country as companies fight with one another to either lower or increase fuel prices, causing:</a:t>
            </a:r>
          </a:p>
          <a:p>
            <a:endParaRPr lang="en-US" sz="1200" dirty="0"/>
          </a:p>
          <a:p>
            <a:pPr marL="685800" lvl="1" indent="-228600">
              <a:buFont typeface="Arial" panose="020B0604020202020204" pitchFamily="34" charset="0"/>
              <a:buChar char="•"/>
            </a:pPr>
            <a:r>
              <a:rPr lang="en-US" sz="1200" dirty="0"/>
              <a:t>Constant fluctuations in fuel prices, thus causing a higher percentage difference from the previous month as compared to June and July </a:t>
            </a:r>
          </a:p>
          <a:p>
            <a:pPr lvl="1"/>
            <a:endParaRPr lang="en-US" sz="1200" dirty="0"/>
          </a:p>
          <a:p>
            <a:pPr lvl="1"/>
            <a:r>
              <a:rPr lang="en-US" sz="1200" dirty="0"/>
              <a:t>And due to the law of supply and demand, fuel prices get exponentially higher</a:t>
            </a:r>
            <a:endParaRPr lang="en-GB" sz="1200" dirty="0"/>
          </a:p>
        </p:txBody>
      </p:sp>
    </p:spTree>
    <p:extLst>
      <p:ext uri="{BB962C8B-B14F-4D97-AF65-F5344CB8AC3E}">
        <p14:creationId xmlns:p14="http://schemas.microsoft.com/office/powerpoint/2010/main" val="463984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Rectangle 32">
            <a:extLst>
              <a:ext uri="{FF2B5EF4-FFF2-40B4-BE49-F238E27FC236}">
                <a16:creationId xmlns:a16="http://schemas.microsoft.com/office/drawing/2014/main" id="{1112CB3F-39D7-43EC-96AE-EFD7AD62B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8DDDDE9-F719-466E-8023-442157AD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5839"/>
            <a:ext cx="12203210" cy="1594273"/>
          </a:xfrm>
          <a:prstGeom prst="rect">
            <a:avLst/>
          </a:prstGeom>
          <a:gradFill>
            <a:gsLst>
              <a:gs pos="0">
                <a:schemeClr val="accent5"/>
              </a:gs>
              <a:gs pos="100000">
                <a:schemeClr val="accent6"/>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939F77F6-77CF-46C0-AC00-152962613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09" y="-15839"/>
            <a:ext cx="8126510" cy="1594273"/>
          </a:xfrm>
          <a:prstGeom prst="rect">
            <a:avLst/>
          </a:prstGeom>
          <a:gradFill>
            <a:gsLst>
              <a:gs pos="0">
                <a:schemeClr val="accent5">
                  <a:alpha val="17000"/>
                </a:schemeClr>
              </a:gs>
              <a:gs pos="99000">
                <a:schemeClr val="accent2"/>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181D6D53-7DE2-4564-9C40-9B261437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489113" y="-3047751"/>
            <a:ext cx="1594273" cy="7658101"/>
          </a:xfrm>
          <a:prstGeom prst="rect">
            <a:avLst/>
          </a:prstGeom>
          <a:gradFill>
            <a:gsLst>
              <a:gs pos="23000">
                <a:schemeClr val="accent4">
                  <a:alpha val="0"/>
                </a:schemeClr>
              </a:gs>
              <a:gs pos="99000">
                <a:schemeClr val="accent6">
                  <a:alpha val="59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4465721-0F32-45B9-997F-93E9756E0762}"/>
              </a:ext>
            </a:extLst>
          </p:cNvPr>
          <p:cNvSpPr>
            <a:spLocks noGrp="1"/>
          </p:cNvSpPr>
          <p:nvPr>
            <p:ph type="title"/>
          </p:nvPr>
        </p:nvSpPr>
        <p:spPr>
          <a:xfrm>
            <a:off x="1093694" y="322727"/>
            <a:ext cx="6717553" cy="992098"/>
          </a:xfrm>
        </p:spPr>
        <p:txBody>
          <a:bodyPr vert="horz" lIns="0" tIns="0" rIns="0" bIns="0" rtlCol="0" anchor="ctr">
            <a:normAutofit/>
          </a:bodyPr>
          <a:lstStyle/>
          <a:p>
            <a:r>
              <a:rPr lang="en-US" sz="3200" spc="750" dirty="0">
                <a:solidFill>
                  <a:schemeClr val="bg1"/>
                </a:solidFill>
              </a:rPr>
              <a:t>Data Dictionary</a:t>
            </a:r>
          </a:p>
        </p:txBody>
      </p:sp>
      <p:pic>
        <p:nvPicPr>
          <p:cNvPr id="9" name="Picture 8" descr="Calendar&#10;&#10;Description automatically generated">
            <a:extLst>
              <a:ext uri="{FF2B5EF4-FFF2-40B4-BE49-F238E27FC236}">
                <a16:creationId xmlns:a16="http://schemas.microsoft.com/office/drawing/2014/main" id="{969931B2-083E-44DE-865B-1757C25EE720}"/>
              </a:ext>
            </a:extLst>
          </p:cNvPr>
          <p:cNvPicPr>
            <a:picLocks noChangeAspect="1"/>
          </p:cNvPicPr>
          <p:nvPr/>
        </p:nvPicPr>
        <p:blipFill>
          <a:blip r:embed="rId3"/>
          <a:stretch>
            <a:fillRect/>
          </a:stretch>
        </p:blipFill>
        <p:spPr>
          <a:xfrm>
            <a:off x="552094" y="2190580"/>
            <a:ext cx="2422593" cy="4218163"/>
          </a:xfrm>
          <a:prstGeom prst="rect">
            <a:avLst/>
          </a:prstGeom>
        </p:spPr>
      </p:pic>
      <p:pic>
        <p:nvPicPr>
          <p:cNvPr id="11" name="Picture 10" descr="A screenshot of a computer&#10;&#10;Description automatically generated with medium confidence">
            <a:extLst>
              <a:ext uri="{FF2B5EF4-FFF2-40B4-BE49-F238E27FC236}">
                <a16:creationId xmlns:a16="http://schemas.microsoft.com/office/drawing/2014/main" id="{295BEE40-5D80-4E87-A13E-829BD99BCD89}"/>
              </a:ext>
            </a:extLst>
          </p:cNvPr>
          <p:cNvPicPr>
            <a:picLocks noChangeAspect="1"/>
          </p:cNvPicPr>
          <p:nvPr/>
        </p:nvPicPr>
        <p:blipFill>
          <a:blip r:embed="rId4"/>
          <a:stretch>
            <a:fillRect/>
          </a:stretch>
        </p:blipFill>
        <p:spPr>
          <a:xfrm>
            <a:off x="3406027" y="2190579"/>
            <a:ext cx="2468476" cy="4218163"/>
          </a:xfrm>
          <a:prstGeom prst="rect">
            <a:avLst/>
          </a:prstGeom>
        </p:spPr>
      </p:pic>
      <p:pic>
        <p:nvPicPr>
          <p:cNvPr id="7" name="Picture 6" descr="Calendar&#10;&#10;Description automatically generated">
            <a:extLst>
              <a:ext uri="{FF2B5EF4-FFF2-40B4-BE49-F238E27FC236}">
                <a16:creationId xmlns:a16="http://schemas.microsoft.com/office/drawing/2014/main" id="{6C3FA74C-A8E2-40DF-8B2B-CA96EF1B5C60}"/>
              </a:ext>
            </a:extLst>
          </p:cNvPr>
          <p:cNvPicPr>
            <a:picLocks noChangeAspect="1"/>
          </p:cNvPicPr>
          <p:nvPr/>
        </p:nvPicPr>
        <p:blipFill>
          <a:blip r:embed="rId5"/>
          <a:stretch>
            <a:fillRect/>
          </a:stretch>
        </p:blipFill>
        <p:spPr>
          <a:xfrm>
            <a:off x="6221894" y="2190579"/>
            <a:ext cx="2591427" cy="4218163"/>
          </a:xfrm>
          <a:prstGeom prst="rect">
            <a:avLst/>
          </a:prstGeom>
        </p:spPr>
      </p:pic>
      <p:pic>
        <p:nvPicPr>
          <p:cNvPr id="5" name="Picture 4" descr="Calendar&#10;&#10;Description automatically generated with medium confidence">
            <a:extLst>
              <a:ext uri="{FF2B5EF4-FFF2-40B4-BE49-F238E27FC236}">
                <a16:creationId xmlns:a16="http://schemas.microsoft.com/office/drawing/2014/main" id="{FB465CEB-FF65-4AED-AB65-8970EC4601D7}"/>
              </a:ext>
            </a:extLst>
          </p:cNvPr>
          <p:cNvPicPr>
            <a:picLocks noChangeAspect="1"/>
          </p:cNvPicPr>
          <p:nvPr/>
        </p:nvPicPr>
        <p:blipFill>
          <a:blip r:embed="rId6"/>
          <a:stretch>
            <a:fillRect/>
          </a:stretch>
        </p:blipFill>
        <p:spPr>
          <a:xfrm>
            <a:off x="9128453" y="2190579"/>
            <a:ext cx="2606359" cy="4179652"/>
          </a:xfrm>
          <a:prstGeom prst="rect">
            <a:avLst/>
          </a:prstGeom>
        </p:spPr>
      </p:pic>
      <p:sp>
        <p:nvSpPr>
          <p:cNvPr id="13" name="TextBox 12">
            <a:extLst>
              <a:ext uri="{FF2B5EF4-FFF2-40B4-BE49-F238E27FC236}">
                <a16:creationId xmlns:a16="http://schemas.microsoft.com/office/drawing/2014/main" id="{BB6FE6C4-A398-48F5-91B5-DAC7E87DD951}"/>
              </a:ext>
            </a:extLst>
          </p:cNvPr>
          <p:cNvSpPr txBox="1"/>
          <p:nvPr/>
        </p:nvSpPr>
        <p:spPr>
          <a:xfrm>
            <a:off x="555171" y="6448492"/>
            <a:ext cx="2416629" cy="261610"/>
          </a:xfrm>
          <a:prstGeom prst="rect">
            <a:avLst/>
          </a:prstGeom>
          <a:noFill/>
        </p:spPr>
        <p:txBody>
          <a:bodyPr wrap="square" rtlCol="0">
            <a:spAutoFit/>
          </a:bodyPr>
          <a:lstStyle/>
          <a:p>
            <a:pPr algn="ctr"/>
            <a:r>
              <a:rPr lang="en-GB" sz="1100" dirty="0">
                <a:solidFill>
                  <a:schemeClr val="bg1">
                    <a:lumMod val="50000"/>
                  </a:schemeClr>
                </a:solidFill>
              </a:rPr>
              <a:t>Highest fuel price per year</a:t>
            </a:r>
          </a:p>
        </p:txBody>
      </p:sp>
      <p:sp>
        <p:nvSpPr>
          <p:cNvPr id="32" name="TextBox 31">
            <a:extLst>
              <a:ext uri="{FF2B5EF4-FFF2-40B4-BE49-F238E27FC236}">
                <a16:creationId xmlns:a16="http://schemas.microsoft.com/office/drawing/2014/main" id="{F807DAEC-8D4C-49A7-908D-EF080565944E}"/>
              </a:ext>
            </a:extLst>
          </p:cNvPr>
          <p:cNvSpPr txBox="1"/>
          <p:nvPr/>
        </p:nvSpPr>
        <p:spPr>
          <a:xfrm>
            <a:off x="3406028" y="6465157"/>
            <a:ext cx="2468476" cy="261610"/>
          </a:xfrm>
          <a:prstGeom prst="rect">
            <a:avLst/>
          </a:prstGeom>
          <a:noFill/>
        </p:spPr>
        <p:txBody>
          <a:bodyPr wrap="square" rtlCol="0">
            <a:spAutoFit/>
          </a:bodyPr>
          <a:lstStyle/>
          <a:p>
            <a:pPr algn="ctr"/>
            <a:r>
              <a:rPr lang="en-GB" sz="1100" dirty="0">
                <a:solidFill>
                  <a:schemeClr val="bg1">
                    <a:lumMod val="50000"/>
                  </a:schemeClr>
                </a:solidFill>
              </a:rPr>
              <a:t>Highest fuel price % difference per year</a:t>
            </a:r>
          </a:p>
        </p:txBody>
      </p:sp>
      <p:sp>
        <p:nvSpPr>
          <p:cNvPr id="34" name="TextBox 33">
            <a:extLst>
              <a:ext uri="{FF2B5EF4-FFF2-40B4-BE49-F238E27FC236}">
                <a16:creationId xmlns:a16="http://schemas.microsoft.com/office/drawing/2014/main" id="{D85A5A6E-F1BD-44A5-9770-DAB3EC0366E5}"/>
              </a:ext>
            </a:extLst>
          </p:cNvPr>
          <p:cNvSpPr txBox="1"/>
          <p:nvPr/>
        </p:nvSpPr>
        <p:spPr>
          <a:xfrm>
            <a:off x="6221894" y="6448492"/>
            <a:ext cx="2591427" cy="261610"/>
          </a:xfrm>
          <a:prstGeom prst="rect">
            <a:avLst/>
          </a:prstGeom>
          <a:noFill/>
        </p:spPr>
        <p:txBody>
          <a:bodyPr wrap="square" rtlCol="0">
            <a:spAutoFit/>
          </a:bodyPr>
          <a:lstStyle/>
          <a:p>
            <a:pPr algn="ctr"/>
            <a:r>
              <a:rPr lang="en-GB" sz="1100" dirty="0">
                <a:solidFill>
                  <a:schemeClr val="bg1">
                    <a:lumMod val="50000"/>
                  </a:schemeClr>
                </a:solidFill>
              </a:rPr>
              <a:t>Fuel price per month per year</a:t>
            </a:r>
          </a:p>
        </p:txBody>
      </p:sp>
      <p:sp>
        <p:nvSpPr>
          <p:cNvPr id="36" name="TextBox 35">
            <a:extLst>
              <a:ext uri="{FF2B5EF4-FFF2-40B4-BE49-F238E27FC236}">
                <a16:creationId xmlns:a16="http://schemas.microsoft.com/office/drawing/2014/main" id="{12782E9A-4253-4B3C-A6A0-07F089BB895B}"/>
              </a:ext>
            </a:extLst>
          </p:cNvPr>
          <p:cNvSpPr txBox="1"/>
          <p:nvPr/>
        </p:nvSpPr>
        <p:spPr>
          <a:xfrm>
            <a:off x="9128453" y="6447711"/>
            <a:ext cx="2606359" cy="253916"/>
          </a:xfrm>
          <a:prstGeom prst="rect">
            <a:avLst/>
          </a:prstGeom>
          <a:noFill/>
        </p:spPr>
        <p:txBody>
          <a:bodyPr wrap="square" rtlCol="0">
            <a:spAutoFit/>
          </a:bodyPr>
          <a:lstStyle/>
          <a:p>
            <a:pPr algn="ctr"/>
            <a:r>
              <a:rPr lang="en-GB" sz="1050" dirty="0">
                <a:solidFill>
                  <a:schemeClr val="bg1">
                    <a:lumMod val="50000"/>
                  </a:schemeClr>
                </a:solidFill>
              </a:rPr>
              <a:t>Fuel price % difference per month per year</a:t>
            </a:r>
          </a:p>
        </p:txBody>
      </p:sp>
    </p:spTree>
    <p:extLst>
      <p:ext uri="{BB962C8B-B14F-4D97-AF65-F5344CB8AC3E}">
        <p14:creationId xmlns:p14="http://schemas.microsoft.com/office/powerpoint/2010/main" val="28734687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46" name="Rectangle 45">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useBgFill="1">
        <p:nvSpPr>
          <p:cNvPr id="48" name="Rectangle 47">
            <a:extLst>
              <a:ext uri="{FF2B5EF4-FFF2-40B4-BE49-F238E27FC236}">
                <a16:creationId xmlns:a16="http://schemas.microsoft.com/office/drawing/2014/main" id="{7F7F2020-3718-4400-926B-893A0FBDC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50" name="Rectangle 49">
            <a:extLst>
              <a:ext uri="{FF2B5EF4-FFF2-40B4-BE49-F238E27FC236}">
                <a16:creationId xmlns:a16="http://schemas.microsoft.com/office/drawing/2014/main" id="{100C66CE-2B3E-4513-9B9D-EC2B8182F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6" y="5230792"/>
            <a:ext cx="12198725" cy="1645027"/>
          </a:xfrm>
          <a:prstGeom prst="rect">
            <a:avLst/>
          </a:prstGeom>
          <a:gradFill>
            <a:gsLst>
              <a:gs pos="0">
                <a:schemeClr val="accent5"/>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Nova"/>
              <a:ea typeface="+mn-ea"/>
              <a:cs typeface="+mn-cs"/>
            </a:endParaRPr>
          </a:p>
        </p:txBody>
      </p:sp>
      <p:sp>
        <p:nvSpPr>
          <p:cNvPr id="52" name="Rectangle 51">
            <a:extLst>
              <a:ext uri="{FF2B5EF4-FFF2-40B4-BE49-F238E27FC236}">
                <a16:creationId xmlns:a16="http://schemas.microsoft.com/office/drawing/2014/main" id="{E9F3C764-BCFB-4F32-B897-6513FF0F6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6" y="5230792"/>
            <a:ext cx="8122026" cy="1653935"/>
          </a:xfrm>
          <a:prstGeom prst="rect">
            <a:avLst/>
          </a:prstGeom>
          <a:gradFill>
            <a:gsLst>
              <a:gs pos="24000">
                <a:schemeClr val="accent2">
                  <a:alpha val="0"/>
                </a:schemeClr>
              </a:gs>
              <a:gs pos="99000">
                <a:schemeClr val="accent2">
                  <a:alpha val="68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Nova"/>
              <a:ea typeface="+mn-ea"/>
              <a:cs typeface="+mn-cs"/>
            </a:endParaRPr>
          </a:p>
        </p:txBody>
      </p:sp>
      <p:sp>
        <p:nvSpPr>
          <p:cNvPr id="54" name="Rectangle 53">
            <a:extLst>
              <a:ext uri="{FF2B5EF4-FFF2-40B4-BE49-F238E27FC236}">
                <a16:creationId xmlns:a16="http://schemas.microsoft.com/office/drawing/2014/main" id="{8411D24A-F765-48C8-813D-D3A5E5AAB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895080" y="3111827"/>
            <a:ext cx="1177951" cy="5415888"/>
          </a:xfrm>
          <a:prstGeom prst="rect">
            <a:avLst/>
          </a:prstGeom>
          <a:gradFill>
            <a:gsLst>
              <a:gs pos="23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Nova"/>
              <a:ea typeface="+mn-ea"/>
              <a:cs typeface="+mn-cs"/>
            </a:endParaRPr>
          </a:p>
        </p:txBody>
      </p:sp>
      <p:sp>
        <p:nvSpPr>
          <p:cNvPr id="2" name="Title 1">
            <a:extLst>
              <a:ext uri="{FF2B5EF4-FFF2-40B4-BE49-F238E27FC236}">
                <a16:creationId xmlns:a16="http://schemas.microsoft.com/office/drawing/2014/main" id="{94465721-0F32-45B9-997F-93E9756E0762}"/>
              </a:ext>
            </a:extLst>
          </p:cNvPr>
          <p:cNvSpPr>
            <a:spLocks noGrp="1"/>
          </p:cNvSpPr>
          <p:nvPr>
            <p:ph type="title"/>
          </p:nvPr>
        </p:nvSpPr>
        <p:spPr>
          <a:xfrm>
            <a:off x="233434" y="5536985"/>
            <a:ext cx="7881866" cy="1092200"/>
          </a:xfrm>
        </p:spPr>
        <p:txBody>
          <a:bodyPr vert="horz" lIns="0" tIns="0" rIns="0" bIns="0" rtlCol="0" anchor="ctr">
            <a:normAutofit fontScale="90000"/>
          </a:bodyPr>
          <a:lstStyle/>
          <a:p>
            <a:r>
              <a:rPr lang="en-US" sz="1600" dirty="0">
                <a:solidFill>
                  <a:schemeClr val="bg2"/>
                </a:solidFill>
              </a:rPr>
              <a:t>What accidents are most common on the road? </a:t>
            </a:r>
            <a:br>
              <a:rPr lang="en-US" sz="1600" dirty="0">
                <a:solidFill>
                  <a:schemeClr val="bg2"/>
                </a:solidFill>
              </a:rPr>
            </a:br>
            <a:br>
              <a:rPr lang="en-US" sz="1600" dirty="0">
                <a:solidFill>
                  <a:schemeClr val="bg2"/>
                </a:solidFill>
              </a:rPr>
            </a:br>
            <a:br>
              <a:rPr lang="en-US" sz="1600" dirty="0">
                <a:solidFill>
                  <a:schemeClr val="bg2"/>
                </a:solidFill>
              </a:rPr>
            </a:br>
            <a:r>
              <a:rPr lang="en-US" sz="1600" dirty="0">
                <a:solidFill>
                  <a:schemeClr val="bg1">
                    <a:lumMod val="75000"/>
                  </a:schemeClr>
                </a:solidFill>
              </a:rPr>
              <a:t>Why?</a:t>
            </a:r>
            <a:endParaRPr lang="en-US" sz="3200" spc="750" dirty="0">
              <a:solidFill>
                <a:schemeClr val="bg1"/>
              </a:solidFill>
            </a:endParaRPr>
          </a:p>
        </p:txBody>
      </p:sp>
      <p:sp>
        <p:nvSpPr>
          <p:cNvPr id="7" name="TextBox 6">
            <a:extLst>
              <a:ext uri="{FF2B5EF4-FFF2-40B4-BE49-F238E27FC236}">
                <a16:creationId xmlns:a16="http://schemas.microsoft.com/office/drawing/2014/main" id="{417F9E1C-B454-4CD4-A376-969D2E33BD47}"/>
              </a:ext>
            </a:extLst>
          </p:cNvPr>
          <p:cNvSpPr txBox="1"/>
          <p:nvPr/>
        </p:nvSpPr>
        <p:spPr>
          <a:xfrm>
            <a:off x="4652211" y="4767316"/>
            <a:ext cx="1860884" cy="307777"/>
          </a:xfrm>
          <a:prstGeom prst="rect">
            <a:avLst/>
          </a:prstGeom>
          <a:noFill/>
        </p:spPr>
        <p:txBody>
          <a:bodyPr wrap="square" rtlCol="0">
            <a:spAutoFit/>
          </a:bodyPr>
          <a:lstStyle/>
          <a:p>
            <a:pPr algn="ctr"/>
            <a:r>
              <a:rPr lang="en-US" sz="1400" dirty="0">
                <a:solidFill>
                  <a:schemeClr val="tx1">
                    <a:lumMod val="50000"/>
                    <a:lumOff val="50000"/>
                  </a:schemeClr>
                </a:solidFill>
              </a:rPr>
              <a:t>Type of Accident</a:t>
            </a:r>
          </a:p>
        </p:txBody>
      </p:sp>
      <p:pic>
        <p:nvPicPr>
          <p:cNvPr id="9" name="Picture 8">
            <a:extLst>
              <a:ext uri="{FF2B5EF4-FFF2-40B4-BE49-F238E27FC236}">
                <a16:creationId xmlns:a16="http://schemas.microsoft.com/office/drawing/2014/main" id="{95862C7E-2564-4A70-B5B3-83F405F34685}"/>
              </a:ext>
            </a:extLst>
          </p:cNvPr>
          <p:cNvPicPr>
            <a:picLocks noChangeAspect="1"/>
          </p:cNvPicPr>
          <p:nvPr/>
        </p:nvPicPr>
        <p:blipFill>
          <a:blip r:embed="rId3"/>
          <a:stretch>
            <a:fillRect/>
          </a:stretch>
        </p:blipFill>
        <p:spPr>
          <a:xfrm>
            <a:off x="-2" y="-17819"/>
            <a:ext cx="12192000" cy="5392331"/>
          </a:xfrm>
          <a:prstGeom prst="rect">
            <a:avLst/>
          </a:prstGeom>
        </p:spPr>
      </p:pic>
    </p:spTree>
    <p:extLst>
      <p:ext uri="{BB962C8B-B14F-4D97-AF65-F5344CB8AC3E}">
        <p14:creationId xmlns:p14="http://schemas.microsoft.com/office/powerpoint/2010/main" val="11804121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18A36-79DB-495D-AE30-7B5DCF0CF1CB}"/>
              </a:ext>
            </a:extLst>
          </p:cNvPr>
          <p:cNvSpPr>
            <a:spLocks noGrp="1"/>
          </p:cNvSpPr>
          <p:nvPr>
            <p:ph type="title"/>
          </p:nvPr>
        </p:nvSpPr>
        <p:spPr>
          <a:xfrm>
            <a:off x="238125" y="154715"/>
            <a:ext cx="9346746" cy="367799"/>
          </a:xfrm>
        </p:spPr>
        <p:txBody>
          <a:bodyPr vert="horz" lIns="0" tIns="0" rIns="0" bIns="0" rtlCol="0" anchor="b">
            <a:normAutofit fontScale="90000"/>
          </a:bodyPr>
          <a:lstStyle/>
          <a:p>
            <a:r>
              <a:rPr lang="en-US" dirty="0"/>
              <a:t>Explanation of insights</a:t>
            </a:r>
          </a:p>
        </p:txBody>
      </p:sp>
      <p:pic>
        <p:nvPicPr>
          <p:cNvPr id="4" name="Picture 3">
            <a:extLst>
              <a:ext uri="{FF2B5EF4-FFF2-40B4-BE49-F238E27FC236}">
                <a16:creationId xmlns:a16="http://schemas.microsoft.com/office/drawing/2014/main" id="{EAFBE03D-45F6-41ED-A3F7-C1EDAD585A60}"/>
              </a:ext>
            </a:extLst>
          </p:cNvPr>
          <p:cNvPicPr>
            <a:picLocks noChangeAspect="1"/>
          </p:cNvPicPr>
          <p:nvPr/>
        </p:nvPicPr>
        <p:blipFill>
          <a:blip r:embed="rId4"/>
          <a:stretch>
            <a:fillRect/>
          </a:stretch>
        </p:blipFill>
        <p:spPr>
          <a:xfrm>
            <a:off x="898957" y="748399"/>
            <a:ext cx="2826530" cy="2571743"/>
          </a:xfrm>
          <a:prstGeom prst="rect">
            <a:avLst/>
          </a:prstGeom>
        </p:spPr>
      </p:pic>
      <p:pic>
        <p:nvPicPr>
          <p:cNvPr id="6" name="Picture 5">
            <a:extLst>
              <a:ext uri="{FF2B5EF4-FFF2-40B4-BE49-F238E27FC236}">
                <a16:creationId xmlns:a16="http://schemas.microsoft.com/office/drawing/2014/main" id="{7D607675-493F-449E-A1E6-3C2E5BE7110C}"/>
              </a:ext>
            </a:extLst>
          </p:cNvPr>
          <p:cNvPicPr>
            <a:picLocks noChangeAspect="1"/>
          </p:cNvPicPr>
          <p:nvPr/>
        </p:nvPicPr>
        <p:blipFill rotWithShape="1">
          <a:blip r:embed="rId5"/>
          <a:srcRect l="3329"/>
          <a:stretch/>
        </p:blipFill>
        <p:spPr>
          <a:xfrm>
            <a:off x="898955" y="3320142"/>
            <a:ext cx="2826531" cy="2693165"/>
          </a:xfrm>
          <a:prstGeom prst="rect">
            <a:avLst/>
          </a:prstGeom>
        </p:spPr>
      </p:pic>
      <p:pic>
        <p:nvPicPr>
          <p:cNvPr id="9" name="Picture 8">
            <a:extLst>
              <a:ext uri="{FF2B5EF4-FFF2-40B4-BE49-F238E27FC236}">
                <a16:creationId xmlns:a16="http://schemas.microsoft.com/office/drawing/2014/main" id="{E5325261-7D66-4544-A974-F2BC283B708D}"/>
              </a:ext>
            </a:extLst>
          </p:cNvPr>
          <p:cNvPicPr>
            <a:picLocks noChangeAspect="1"/>
          </p:cNvPicPr>
          <p:nvPr/>
        </p:nvPicPr>
        <p:blipFill rotWithShape="1">
          <a:blip r:embed="rId6"/>
          <a:srcRect l="10962" r="7223"/>
          <a:stretch/>
        </p:blipFill>
        <p:spPr>
          <a:xfrm>
            <a:off x="0" y="1273396"/>
            <a:ext cx="986505" cy="4311207"/>
          </a:xfrm>
          <a:prstGeom prst="rect">
            <a:avLst/>
          </a:prstGeom>
        </p:spPr>
      </p:pic>
      <p:sp>
        <p:nvSpPr>
          <p:cNvPr id="7" name="TextBox 6">
            <a:extLst>
              <a:ext uri="{FF2B5EF4-FFF2-40B4-BE49-F238E27FC236}">
                <a16:creationId xmlns:a16="http://schemas.microsoft.com/office/drawing/2014/main" id="{8F7A4683-4704-4898-AA3D-C2D0D9684BAA}"/>
              </a:ext>
            </a:extLst>
          </p:cNvPr>
          <p:cNvSpPr txBox="1"/>
          <p:nvPr/>
        </p:nvSpPr>
        <p:spPr>
          <a:xfrm>
            <a:off x="4630043" y="1013387"/>
            <a:ext cx="6663447" cy="2062103"/>
          </a:xfrm>
          <a:prstGeom prst="rect">
            <a:avLst/>
          </a:prstGeom>
          <a:noFill/>
        </p:spPr>
        <p:txBody>
          <a:bodyPr wrap="square" rtlCol="0">
            <a:spAutoFit/>
          </a:bodyPr>
          <a:lstStyle/>
          <a:p>
            <a:r>
              <a:rPr lang="en-US" sz="1600" dirty="0">
                <a:solidFill>
                  <a:srgbClr val="000000"/>
                </a:solidFill>
                <a:latin typeface="+mj-lt"/>
              </a:rPr>
              <a:t>For Non-Fatal Injuries, we can observe that:</a:t>
            </a:r>
          </a:p>
          <a:p>
            <a:pPr marL="342900" indent="-342900">
              <a:buFont typeface="+mj-lt"/>
              <a:buAutoNum type="arabicPeriod"/>
            </a:pPr>
            <a:r>
              <a:rPr lang="en-US" sz="1600" dirty="0">
                <a:solidFill>
                  <a:srgbClr val="000000"/>
                </a:solidFill>
                <a:latin typeface="+mj-lt"/>
              </a:rPr>
              <a:t>All Non-Fatal injuries occur due to Drivers, Riders or Cyclists</a:t>
            </a:r>
          </a:p>
          <a:p>
            <a:pPr marL="342900" indent="-342900">
              <a:buFont typeface="+mj-lt"/>
              <a:buAutoNum type="arabicPeriod"/>
            </a:pPr>
            <a:r>
              <a:rPr lang="en-US" sz="1600" dirty="0">
                <a:solidFill>
                  <a:srgbClr val="000000"/>
                </a:solidFill>
                <a:latin typeface="+mj-lt"/>
              </a:rPr>
              <a:t>The majority (about 70%) of all accidents occur when Drivers fail to keep a proper lookout</a:t>
            </a:r>
          </a:p>
          <a:p>
            <a:pPr marL="342900" indent="-342900">
              <a:buFont typeface="+mj-lt"/>
              <a:buAutoNum type="arabicPeriod"/>
            </a:pPr>
            <a:endParaRPr lang="en-US" sz="1600" dirty="0">
              <a:solidFill>
                <a:srgbClr val="000000"/>
              </a:solidFill>
              <a:latin typeface="+mj-lt"/>
            </a:endParaRPr>
          </a:p>
          <a:p>
            <a:r>
              <a:rPr lang="en-US" sz="1600" dirty="0">
                <a:solidFill>
                  <a:srgbClr val="000000"/>
                </a:solidFill>
                <a:latin typeface="+mj-lt"/>
              </a:rPr>
              <a:t>Therefore, we can conclude that on average, each year, about 2500 non-fatal accidents occur due to Drivers, Riders or Cyclists failing to keep a proper lookout on the road.</a:t>
            </a:r>
            <a:endParaRPr lang="en-GB" sz="1600" dirty="0">
              <a:latin typeface="+mj-lt"/>
            </a:endParaRPr>
          </a:p>
        </p:txBody>
      </p:sp>
      <p:sp>
        <p:nvSpPr>
          <p:cNvPr id="8" name="TextBox 7">
            <a:extLst>
              <a:ext uri="{FF2B5EF4-FFF2-40B4-BE49-F238E27FC236}">
                <a16:creationId xmlns:a16="http://schemas.microsoft.com/office/drawing/2014/main" id="{FA1189AC-3C86-468E-8CD6-D204CC54C41F}"/>
              </a:ext>
            </a:extLst>
          </p:cNvPr>
          <p:cNvSpPr txBox="1"/>
          <p:nvPr/>
        </p:nvSpPr>
        <p:spPr>
          <a:xfrm>
            <a:off x="4630042" y="3276279"/>
            <a:ext cx="6663447" cy="2308324"/>
          </a:xfrm>
          <a:prstGeom prst="rect">
            <a:avLst/>
          </a:prstGeom>
          <a:noFill/>
        </p:spPr>
        <p:txBody>
          <a:bodyPr wrap="square" rtlCol="0">
            <a:spAutoFit/>
          </a:bodyPr>
          <a:lstStyle/>
          <a:p>
            <a:r>
              <a:rPr lang="en-US" sz="1600" dirty="0">
                <a:solidFill>
                  <a:srgbClr val="000000"/>
                </a:solidFill>
                <a:latin typeface="+mj-lt"/>
              </a:rPr>
              <a:t>For Fatal Injuries, we can observe that:</a:t>
            </a:r>
          </a:p>
          <a:p>
            <a:pPr marL="342900" indent="-342900">
              <a:buFont typeface="+mj-lt"/>
              <a:buAutoNum type="arabicPeriod"/>
            </a:pPr>
            <a:r>
              <a:rPr lang="en-US" sz="1600" dirty="0">
                <a:solidFill>
                  <a:srgbClr val="000000"/>
                </a:solidFill>
                <a:latin typeface="+mj-lt"/>
              </a:rPr>
              <a:t>Most Fatal injuries occur due to Drivers, Riders or Cyclists, with some occurring due to Pedestrians</a:t>
            </a:r>
          </a:p>
          <a:p>
            <a:pPr marL="342900" indent="-342900">
              <a:buFont typeface="+mj-lt"/>
              <a:buAutoNum type="arabicPeriod"/>
            </a:pPr>
            <a:r>
              <a:rPr lang="en-US" sz="1600" dirty="0">
                <a:solidFill>
                  <a:srgbClr val="000000"/>
                </a:solidFill>
                <a:latin typeface="+mj-lt"/>
              </a:rPr>
              <a:t>The majority (about 80%) of all accidents occur when Drivers fail to keep a proper lookout</a:t>
            </a:r>
          </a:p>
          <a:p>
            <a:pPr marL="342900" indent="-342900">
              <a:buFont typeface="+mj-lt"/>
              <a:buAutoNum type="arabicPeriod"/>
            </a:pPr>
            <a:endParaRPr lang="en-US" sz="1600" dirty="0">
              <a:solidFill>
                <a:srgbClr val="000000"/>
              </a:solidFill>
              <a:latin typeface="+mj-lt"/>
            </a:endParaRPr>
          </a:p>
          <a:p>
            <a:r>
              <a:rPr lang="en-US" sz="1600" dirty="0">
                <a:solidFill>
                  <a:srgbClr val="000000"/>
                </a:solidFill>
                <a:latin typeface="+mj-lt"/>
              </a:rPr>
              <a:t>Therefore, we can conclude that on average, each year, about 100-200 non-fatal accidents occur due to Drivers, Riders or Cyclists failing to keep a proper lookout on the road.</a:t>
            </a:r>
            <a:endParaRPr lang="en-GB" sz="1600" dirty="0">
              <a:latin typeface="+mj-lt"/>
            </a:endParaRPr>
          </a:p>
        </p:txBody>
      </p:sp>
      <p:sp>
        <p:nvSpPr>
          <p:cNvPr id="11" name="TextBox 10">
            <a:extLst>
              <a:ext uri="{FF2B5EF4-FFF2-40B4-BE49-F238E27FC236}">
                <a16:creationId xmlns:a16="http://schemas.microsoft.com/office/drawing/2014/main" id="{0228832E-ECD1-46B2-9216-64B7DFD0A958}"/>
              </a:ext>
            </a:extLst>
          </p:cNvPr>
          <p:cNvSpPr txBox="1"/>
          <p:nvPr/>
        </p:nvSpPr>
        <p:spPr>
          <a:xfrm>
            <a:off x="4624441" y="5785392"/>
            <a:ext cx="6663447" cy="584775"/>
          </a:xfrm>
          <a:prstGeom prst="rect">
            <a:avLst/>
          </a:prstGeom>
          <a:noFill/>
        </p:spPr>
        <p:txBody>
          <a:bodyPr wrap="square" rtlCol="0">
            <a:spAutoFit/>
          </a:bodyPr>
          <a:lstStyle/>
          <a:p>
            <a:r>
              <a:rPr lang="en-US" sz="1600" dirty="0">
                <a:solidFill>
                  <a:srgbClr val="000000"/>
                </a:solidFill>
                <a:latin typeface="+mj-lt"/>
              </a:rPr>
              <a:t>Hence, when driving on the road, we need to pay close attention to ensure we do not become one of these statistics.</a:t>
            </a:r>
            <a:endParaRPr lang="en-GB" sz="1600" dirty="0">
              <a:latin typeface="+mj-lt"/>
            </a:endParaRPr>
          </a:p>
        </p:txBody>
      </p:sp>
    </p:spTree>
    <p:extLst>
      <p:ext uri="{BB962C8B-B14F-4D97-AF65-F5344CB8AC3E}">
        <p14:creationId xmlns:p14="http://schemas.microsoft.com/office/powerpoint/2010/main" val="2468816727"/>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010B2E9B-7C1F-4F51-B45D-B7A4DEB7A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A56FDE-5A35-4F73-BACC-6B37AE84ADA1}"/>
              </a:ext>
            </a:extLst>
          </p:cNvPr>
          <p:cNvSpPr>
            <a:spLocks noGrp="1"/>
          </p:cNvSpPr>
          <p:nvPr>
            <p:ph type="title"/>
          </p:nvPr>
        </p:nvSpPr>
        <p:spPr>
          <a:xfrm>
            <a:off x="5480859" y="914400"/>
            <a:ext cx="5785658" cy="1705384"/>
          </a:xfrm>
        </p:spPr>
        <p:txBody>
          <a:bodyPr anchor="t">
            <a:normAutofit/>
          </a:bodyPr>
          <a:lstStyle/>
          <a:p>
            <a:r>
              <a:rPr lang="en-US" dirty="0"/>
              <a:t>Objectives</a:t>
            </a:r>
          </a:p>
        </p:txBody>
      </p:sp>
      <p:pic>
        <p:nvPicPr>
          <p:cNvPr id="5" name="Graphic 4" descr="Bullseye outline">
            <a:extLst>
              <a:ext uri="{FF2B5EF4-FFF2-40B4-BE49-F238E27FC236}">
                <a16:creationId xmlns:a16="http://schemas.microsoft.com/office/drawing/2014/main" id="{212FDE84-B8B4-451E-8C44-1378C490E0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1601" y="1028701"/>
            <a:ext cx="3654828" cy="3654828"/>
          </a:xfrm>
          <a:prstGeom prst="rect">
            <a:avLst/>
          </a:prstGeom>
        </p:spPr>
      </p:pic>
      <p:sp>
        <p:nvSpPr>
          <p:cNvPr id="3" name="Content Placeholder 2">
            <a:extLst>
              <a:ext uri="{FF2B5EF4-FFF2-40B4-BE49-F238E27FC236}">
                <a16:creationId xmlns:a16="http://schemas.microsoft.com/office/drawing/2014/main" id="{7DFE8615-3BCD-4E6B-89BA-55CBD715546F}"/>
              </a:ext>
            </a:extLst>
          </p:cNvPr>
          <p:cNvSpPr>
            <a:spLocks noGrp="1"/>
          </p:cNvSpPr>
          <p:nvPr>
            <p:ph idx="1"/>
          </p:nvPr>
        </p:nvSpPr>
        <p:spPr>
          <a:xfrm>
            <a:off x="5480859" y="1704976"/>
            <a:ext cx="5785658" cy="4543424"/>
          </a:xfrm>
        </p:spPr>
        <p:txBody>
          <a:bodyPr anchor="t">
            <a:normAutofit/>
          </a:bodyPr>
          <a:lstStyle/>
          <a:p>
            <a:pPr>
              <a:lnSpc>
                <a:spcPct val="110000"/>
              </a:lnSpc>
            </a:pPr>
            <a:r>
              <a:rPr lang="en-US" sz="1600" dirty="0"/>
              <a:t>Introduce </a:t>
            </a:r>
            <a:r>
              <a:rPr lang="en-US" sz="1600" dirty="0" err="1"/>
              <a:t>Visualised</a:t>
            </a:r>
            <a:r>
              <a:rPr lang="en-US" sz="1600" dirty="0"/>
              <a:t> Data</a:t>
            </a:r>
          </a:p>
          <a:p>
            <a:pPr>
              <a:lnSpc>
                <a:spcPct val="110000"/>
              </a:lnSpc>
            </a:pPr>
            <a:endParaRPr lang="en-US" sz="1600" dirty="0"/>
          </a:p>
          <a:p>
            <a:pPr>
              <a:lnSpc>
                <a:spcPct val="110000"/>
              </a:lnSpc>
            </a:pPr>
            <a:r>
              <a:rPr lang="en-US" sz="1600" dirty="0"/>
              <a:t>Explain purpose of Data </a:t>
            </a:r>
            <a:r>
              <a:rPr lang="en-US" sz="1600" dirty="0" err="1"/>
              <a:t>Visualisation</a:t>
            </a:r>
            <a:endParaRPr lang="en-US" sz="1600" dirty="0"/>
          </a:p>
          <a:p>
            <a:pPr>
              <a:lnSpc>
                <a:spcPct val="110000"/>
              </a:lnSpc>
            </a:pPr>
            <a:endParaRPr lang="en-US" sz="1600" dirty="0"/>
          </a:p>
          <a:p>
            <a:pPr>
              <a:lnSpc>
                <a:spcPct val="110000"/>
              </a:lnSpc>
            </a:pPr>
            <a:r>
              <a:rPr lang="en-US" sz="1600" dirty="0"/>
              <a:t>Description of Data </a:t>
            </a:r>
            <a:r>
              <a:rPr lang="en-US" sz="1600" dirty="0" err="1"/>
              <a:t>Visualisation</a:t>
            </a:r>
            <a:endParaRPr lang="en-US" sz="1600" dirty="0"/>
          </a:p>
          <a:p>
            <a:pPr>
              <a:lnSpc>
                <a:spcPct val="110000"/>
              </a:lnSpc>
            </a:pPr>
            <a:endParaRPr lang="en-GB" sz="1600" dirty="0"/>
          </a:p>
          <a:p>
            <a:pPr>
              <a:lnSpc>
                <a:spcPct val="110000"/>
              </a:lnSpc>
            </a:pPr>
            <a:r>
              <a:rPr lang="en-US" sz="1600" dirty="0"/>
              <a:t>Analysis of insights gathered </a:t>
            </a:r>
            <a:r>
              <a:rPr lang="en-US" sz="1600" dirty="0" err="1"/>
              <a:t>Visualisation</a:t>
            </a:r>
            <a:endParaRPr lang="en-US" sz="1600" dirty="0"/>
          </a:p>
          <a:p>
            <a:pPr>
              <a:lnSpc>
                <a:spcPct val="110000"/>
              </a:lnSpc>
            </a:pPr>
            <a:endParaRPr lang="en-US" sz="1600" dirty="0"/>
          </a:p>
          <a:p>
            <a:pPr>
              <a:lnSpc>
                <a:spcPct val="110000"/>
              </a:lnSpc>
            </a:pPr>
            <a:r>
              <a:rPr lang="en-US" sz="1600" dirty="0"/>
              <a:t>Is it still viable / worth it for me to buy a car in Singapore?</a:t>
            </a:r>
          </a:p>
          <a:p>
            <a:pPr>
              <a:lnSpc>
                <a:spcPct val="110000"/>
              </a:lnSpc>
            </a:pPr>
            <a:endParaRPr lang="en-US" sz="1600" dirty="0"/>
          </a:p>
          <a:p>
            <a:pPr>
              <a:lnSpc>
                <a:spcPct val="110000"/>
              </a:lnSpc>
            </a:pPr>
            <a:r>
              <a:rPr lang="en-US" sz="1600" dirty="0"/>
              <a:t>Credits</a:t>
            </a:r>
          </a:p>
          <a:p>
            <a:pPr>
              <a:lnSpc>
                <a:spcPct val="110000"/>
              </a:lnSpc>
            </a:pPr>
            <a:endParaRPr lang="en-US" sz="800" dirty="0"/>
          </a:p>
        </p:txBody>
      </p:sp>
      <p:sp>
        <p:nvSpPr>
          <p:cNvPr id="17" name="Rectangle 11">
            <a:extLst>
              <a:ext uri="{FF2B5EF4-FFF2-40B4-BE49-F238E27FC236}">
                <a16:creationId xmlns:a16="http://schemas.microsoft.com/office/drawing/2014/main" id="{09EF05D6-F04B-4F92-9224-92BDFB098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3">
            <a:extLst>
              <a:ext uri="{FF2B5EF4-FFF2-40B4-BE49-F238E27FC236}">
                <a16:creationId xmlns:a16="http://schemas.microsoft.com/office/drawing/2014/main" id="{4B50AB73-5D4A-48BB-9E44-1BE4C17E2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2751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fade">
                                      <p:cBhvr>
                                        <p:cTn id="3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46" name="Rectangle 45">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useBgFill="1">
        <p:nvSpPr>
          <p:cNvPr id="48" name="Rectangle 47">
            <a:extLst>
              <a:ext uri="{FF2B5EF4-FFF2-40B4-BE49-F238E27FC236}">
                <a16:creationId xmlns:a16="http://schemas.microsoft.com/office/drawing/2014/main" id="{7F7F2020-3718-4400-926B-893A0FBDC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50" name="Rectangle 49">
            <a:extLst>
              <a:ext uri="{FF2B5EF4-FFF2-40B4-BE49-F238E27FC236}">
                <a16:creationId xmlns:a16="http://schemas.microsoft.com/office/drawing/2014/main" id="{100C66CE-2B3E-4513-9B9D-EC2B8182F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6" y="5230792"/>
            <a:ext cx="12198725" cy="1645027"/>
          </a:xfrm>
          <a:prstGeom prst="rect">
            <a:avLst/>
          </a:prstGeom>
          <a:gradFill>
            <a:gsLst>
              <a:gs pos="0">
                <a:schemeClr val="accent5"/>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Nova"/>
              <a:ea typeface="+mn-ea"/>
              <a:cs typeface="+mn-cs"/>
            </a:endParaRPr>
          </a:p>
        </p:txBody>
      </p:sp>
      <p:sp>
        <p:nvSpPr>
          <p:cNvPr id="52" name="Rectangle 51">
            <a:extLst>
              <a:ext uri="{FF2B5EF4-FFF2-40B4-BE49-F238E27FC236}">
                <a16:creationId xmlns:a16="http://schemas.microsoft.com/office/drawing/2014/main" id="{E9F3C764-BCFB-4F32-B897-6513FF0F6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6" y="5230792"/>
            <a:ext cx="8122026" cy="1653935"/>
          </a:xfrm>
          <a:prstGeom prst="rect">
            <a:avLst/>
          </a:prstGeom>
          <a:gradFill>
            <a:gsLst>
              <a:gs pos="24000">
                <a:schemeClr val="accent2">
                  <a:alpha val="0"/>
                </a:schemeClr>
              </a:gs>
              <a:gs pos="99000">
                <a:schemeClr val="accent2">
                  <a:alpha val="68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Nova"/>
              <a:ea typeface="+mn-ea"/>
              <a:cs typeface="+mn-cs"/>
            </a:endParaRPr>
          </a:p>
        </p:txBody>
      </p:sp>
      <p:sp>
        <p:nvSpPr>
          <p:cNvPr id="54" name="Rectangle 53">
            <a:extLst>
              <a:ext uri="{FF2B5EF4-FFF2-40B4-BE49-F238E27FC236}">
                <a16:creationId xmlns:a16="http://schemas.microsoft.com/office/drawing/2014/main" id="{8411D24A-F765-48C8-813D-D3A5E5AAB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895080" y="3111827"/>
            <a:ext cx="1177951" cy="5415888"/>
          </a:xfrm>
          <a:prstGeom prst="rect">
            <a:avLst/>
          </a:prstGeom>
          <a:gradFill>
            <a:gsLst>
              <a:gs pos="23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Nova"/>
              <a:ea typeface="+mn-ea"/>
              <a:cs typeface="+mn-cs"/>
            </a:endParaRPr>
          </a:p>
        </p:txBody>
      </p:sp>
      <p:sp>
        <p:nvSpPr>
          <p:cNvPr id="2" name="Title 1">
            <a:extLst>
              <a:ext uri="{FF2B5EF4-FFF2-40B4-BE49-F238E27FC236}">
                <a16:creationId xmlns:a16="http://schemas.microsoft.com/office/drawing/2014/main" id="{94465721-0F32-45B9-997F-93E9756E0762}"/>
              </a:ext>
            </a:extLst>
          </p:cNvPr>
          <p:cNvSpPr>
            <a:spLocks noGrp="1"/>
          </p:cNvSpPr>
          <p:nvPr>
            <p:ph type="title"/>
          </p:nvPr>
        </p:nvSpPr>
        <p:spPr>
          <a:xfrm>
            <a:off x="233433" y="5536985"/>
            <a:ext cx="7888593" cy="1092200"/>
          </a:xfrm>
        </p:spPr>
        <p:txBody>
          <a:bodyPr vert="horz" lIns="0" tIns="0" rIns="0" bIns="0" rtlCol="0" anchor="ctr">
            <a:normAutofit/>
          </a:bodyPr>
          <a:lstStyle/>
          <a:p>
            <a:r>
              <a:rPr lang="en-US" sz="1600" dirty="0">
                <a:solidFill>
                  <a:schemeClr val="bg2"/>
                </a:solidFill>
              </a:rPr>
              <a:t>Should I purchase insurance?</a:t>
            </a:r>
            <a:br>
              <a:rPr lang="en-US" sz="1600" dirty="0">
                <a:solidFill>
                  <a:schemeClr val="bg2"/>
                </a:solidFill>
              </a:rPr>
            </a:br>
            <a:r>
              <a:rPr lang="en-US" sz="1600" dirty="0">
                <a:solidFill>
                  <a:schemeClr val="bg1">
                    <a:lumMod val="75000"/>
                  </a:schemeClr>
                </a:solidFill>
              </a:rPr>
              <a:t> </a:t>
            </a:r>
            <a:br>
              <a:rPr lang="en-US" sz="1600" dirty="0">
                <a:solidFill>
                  <a:schemeClr val="bg1">
                    <a:lumMod val="75000"/>
                  </a:schemeClr>
                </a:solidFill>
              </a:rPr>
            </a:br>
            <a:br>
              <a:rPr lang="en-US" sz="1600" dirty="0">
                <a:solidFill>
                  <a:schemeClr val="bg1">
                    <a:lumMod val="75000"/>
                  </a:schemeClr>
                </a:solidFill>
              </a:rPr>
            </a:br>
            <a:r>
              <a:rPr lang="en-US" sz="1600" dirty="0">
                <a:solidFill>
                  <a:schemeClr val="bg1">
                    <a:lumMod val="75000"/>
                  </a:schemeClr>
                </a:solidFill>
              </a:rPr>
              <a:t>when should I purchase insurance?</a:t>
            </a:r>
            <a:endParaRPr lang="en-US" sz="3200" spc="750" dirty="0">
              <a:solidFill>
                <a:schemeClr val="bg1">
                  <a:lumMod val="75000"/>
                </a:schemeClr>
              </a:solidFill>
            </a:endParaRPr>
          </a:p>
        </p:txBody>
      </p:sp>
      <p:pic>
        <p:nvPicPr>
          <p:cNvPr id="5" name="Picture 4">
            <a:extLst>
              <a:ext uri="{FF2B5EF4-FFF2-40B4-BE49-F238E27FC236}">
                <a16:creationId xmlns:a16="http://schemas.microsoft.com/office/drawing/2014/main" id="{41FEB035-AE7A-4268-A972-1B588F4B76BA}"/>
              </a:ext>
            </a:extLst>
          </p:cNvPr>
          <p:cNvPicPr>
            <a:picLocks noChangeAspect="1"/>
          </p:cNvPicPr>
          <p:nvPr/>
        </p:nvPicPr>
        <p:blipFill rotWithShape="1">
          <a:blip r:embed="rId3"/>
          <a:srcRect b="495"/>
          <a:stretch/>
        </p:blipFill>
        <p:spPr>
          <a:xfrm>
            <a:off x="491071" y="17396"/>
            <a:ext cx="11203130" cy="5212972"/>
          </a:xfrm>
          <a:prstGeom prst="rect">
            <a:avLst/>
          </a:prstGeom>
        </p:spPr>
      </p:pic>
    </p:spTree>
    <p:extLst>
      <p:ext uri="{BB962C8B-B14F-4D97-AF65-F5344CB8AC3E}">
        <p14:creationId xmlns:p14="http://schemas.microsoft.com/office/powerpoint/2010/main" val="6029601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27">
            <a:extLst>
              <a:ext uri="{FF2B5EF4-FFF2-40B4-BE49-F238E27FC236}">
                <a16:creationId xmlns:a16="http://schemas.microsoft.com/office/drawing/2014/main" id="{B60A9CD2-F01E-47AE-88A6-D8F612D15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41" name="Rectangle 29">
            <a:extLst>
              <a:ext uri="{FF2B5EF4-FFF2-40B4-BE49-F238E27FC236}">
                <a16:creationId xmlns:a16="http://schemas.microsoft.com/office/drawing/2014/main" id="{668C520E-8A72-4150-8FE3-A3272B2BB3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42" name="Rectangle 31">
            <a:extLst>
              <a:ext uri="{FF2B5EF4-FFF2-40B4-BE49-F238E27FC236}">
                <a16:creationId xmlns:a16="http://schemas.microsoft.com/office/drawing/2014/main" id="{7D9D02D2-145B-47AF-8A96-A08D9D949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9151" y="3638550"/>
            <a:ext cx="2400299"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34" name="Freeform: Shape 33">
            <a:extLst>
              <a:ext uri="{FF2B5EF4-FFF2-40B4-BE49-F238E27FC236}">
                <a16:creationId xmlns:a16="http://schemas.microsoft.com/office/drawing/2014/main" id="{FC24E565-C2C5-4A50-974C-E083E8CBC1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5" y="1757079"/>
            <a:ext cx="3900087" cy="4178958"/>
          </a:xfrm>
          <a:custGeom>
            <a:avLst/>
            <a:gdLst>
              <a:gd name="connsiteX0" fmla="*/ 2431955 w 3900087"/>
              <a:gd name="connsiteY0" fmla="*/ 93939 h 4178958"/>
              <a:gd name="connsiteX1" fmla="*/ 3900087 w 3900087"/>
              <a:gd name="connsiteY1" fmla="*/ 2089479 h 4178958"/>
              <a:gd name="connsiteX2" fmla="*/ 1810608 w 3900087"/>
              <a:gd name="connsiteY2" fmla="*/ 4178958 h 4178958"/>
              <a:gd name="connsiteX3" fmla="*/ 77979 w 3900087"/>
              <a:gd name="connsiteY3" fmla="*/ 3257727 h 4178958"/>
              <a:gd name="connsiteX4" fmla="*/ 0 w 3900087"/>
              <a:gd name="connsiteY4" fmla="*/ 3129368 h 4178958"/>
              <a:gd name="connsiteX5" fmla="*/ 831517 w 3900087"/>
              <a:gd name="connsiteY5" fmla="*/ 244058 h 4178958"/>
              <a:gd name="connsiteX6" fmla="*/ 997289 w 3900087"/>
              <a:gd name="connsiteY6" fmla="*/ 164202 h 4178958"/>
              <a:gd name="connsiteX7" fmla="*/ 1810608 w 3900087"/>
              <a:gd name="connsiteY7" fmla="*/ 0 h 4178958"/>
              <a:gd name="connsiteX8" fmla="*/ 2431955 w 390008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7" h="4178958">
                <a:moveTo>
                  <a:pt x="2431955" y="93939"/>
                </a:moveTo>
                <a:cubicBezTo>
                  <a:pt x="3282516" y="358491"/>
                  <a:pt x="3900087" y="1151865"/>
                  <a:pt x="3900087" y="2089479"/>
                </a:cubicBezTo>
                <a:cubicBezTo>
                  <a:pt x="3900087" y="3243466"/>
                  <a:pt x="2964595" y="4178958"/>
                  <a:pt x="1810608" y="4178958"/>
                </a:cubicBezTo>
                <a:cubicBezTo>
                  <a:pt x="1089366" y="4178958"/>
                  <a:pt x="453474" y="3813531"/>
                  <a:pt x="77979" y="3257727"/>
                </a:cubicBezTo>
                <a:lnTo>
                  <a:pt x="0" y="3129368"/>
                </a:lnTo>
                <a:lnTo>
                  <a:pt x="831517" y="244058"/>
                </a:lnTo>
                <a:lnTo>
                  <a:pt x="997289" y="164202"/>
                </a:lnTo>
                <a:cubicBezTo>
                  <a:pt x="1247270" y="58468"/>
                  <a:pt x="1522111" y="0"/>
                  <a:pt x="1810608" y="0"/>
                </a:cubicBezTo>
                <a:cubicBezTo>
                  <a:pt x="2026981" y="0"/>
                  <a:pt x="2235672" y="32888"/>
                  <a:pt x="2431955" y="93939"/>
                </a:cubicBezTo>
                <a:close/>
              </a:path>
            </a:pathLst>
          </a:custGeom>
          <a:gradFill>
            <a:gsLst>
              <a:gs pos="34000">
                <a:schemeClr val="bg1">
                  <a:alpha val="0"/>
                </a:schemeClr>
              </a:gs>
              <a:gs pos="100000">
                <a:schemeClr val="accent6">
                  <a:alpha val="3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Nova"/>
              <a:ea typeface="+mn-ea"/>
              <a:cs typeface="+mn-cs"/>
            </a:endParaRPr>
          </a:p>
        </p:txBody>
      </p:sp>
      <p:sp>
        <p:nvSpPr>
          <p:cNvPr id="36" name="Rectangle 35">
            <a:extLst>
              <a:ext uri="{FF2B5EF4-FFF2-40B4-BE49-F238E27FC236}">
                <a16:creationId xmlns:a16="http://schemas.microsoft.com/office/drawing/2014/main" id="{28A0077D-32B1-4060-AD9E-836782EE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7595" y="413658"/>
            <a:ext cx="4400609"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2" name="Title 1">
            <a:extLst>
              <a:ext uri="{FF2B5EF4-FFF2-40B4-BE49-F238E27FC236}">
                <a16:creationId xmlns:a16="http://schemas.microsoft.com/office/drawing/2014/main" id="{B6318A36-79DB-495D-AE30-7B5DCF0CF1CB}"/>
              </a:ext>
            </a:extLst>
          </p:cNvPr>
          <p:cNvSpPr>
            <a:spLocks noGrp="1"/>
          </p:cNvSpPr>
          <p:nvPr>
            <p:ph type="title"/>
          </p:nvPr>
        </p:nvSpPr>
        <p:spPr>
          <a:xfrm>
            <a:off x="518616" y="586633"/>
            <a:ext cx="3125336" cy="3611584"/>
          </a:xfrm>
        </p:spPr>
        <p:txBody>
          <a:bodyPr>
            <a:normAutofit/>
          </a:bodyPr>
          <a:lstStyle/>
          <a:p>
            <a:r>
              <a:rPr lang="en-SG" sz="2000" dirty="0">
                <a:solidFill>
                  <a:schemeClr val="bg1"/>
                </a:solidFill>
              </a:rPr>
              <a:t>Explanation of insights</a:t>
            </a:r>
          </a:p>
        </p:txBody>
      </p:sp>
      <p:sp>
        <p:nvSpPr>
          <p:cNvPr id="3" name="Content Placeholder 2">
            <a:extLst>
              <a:ext uri="{FF2B5EF4-FFF2-40B4-BE49-F238E27FC236}">
                <a16:creationId xmlns:a16="http://schemas.microsoft.com/office/drawing/2014/main" id="{AAC7AC91-BC21-4954-9449-CAD3FD113785}"/>
              </a:ext>
            </a:extLst>
          </p:cNvPr>
          <p:cNvSpPr>
            <a:spLocks noGrp="1"/>
          </p:cNvSpPr>
          <p:nvPr>
            <p:ph idx="1"/>
          </p:nvPr>
        </p:nvSpPr>
        <p:spPr>
          <a:xfrm>
            <a:off x="4321492" y="3239403"/>
            <a:ext cx="7570644" cy="3455312"/>
          </a:xfrm>
        </p:spPr>
        <p:txBody>
          <a:bodyPr anchor="ctr">
            <a:noAutofit/>
          </a:bodyPr>
          <a:lstStyle/>
          <a:p>
            <a:pPr marL="0" indent="0" algn="just">
              <a:lnSpc>
                <a:spcPct val="110000"/>
              </a:lnSpc>
              <a:buNone/>
            </a:pPr>
            <a:r>
              <a:rPr lang="en-US" sz="1200" dirty="0"/>
              <a:t>The trend of prices for insurance are of a slight v shape, heavily skewed towards consumers of a </a:t>
            </a:r>
            <a:r>
              <a:rPr lang="en-US" sz="1200" dirty="0">
                <a:solidFill>
                  <a:schemeClr val="accent1">
                    <a:lumMod val="75000"/>
                  </a:schemeClr>
                </a:solidFill>
              </a:rPr>
              <a:t>younger age.</a:t>
            </a:r>
          </a:p>
          <a:p>
            <a:pPr marL="0" indent="0" algn="just">
              <a:lnSpc>
                <a:spcPct val="110000"/>
              </a:lnSpc>
              <a:buNone/>
            </a:pPr>
            <a:r>
              <a:rPr lang="en-US" sz="1200" dirty="0"/>
              <a:t>This is probably due to:</a:t>
            </a:r>
          </a:p>
          <a:p>
            <a:pPr lvl="1" algn="just">
              <a:lnSpc>
                <a:spcPct val="110000"/>
              </a:lnSpc>
            </a:pPr>
            <a:r>
              <a:rPr lang="en-US" sz="1200" dirty="0"/>
              <a:t>lack experience and time driving</a:t>
            </a:r>
          </a:p>
          <a:p>
            <a:pPr lvl="1" algn="just">
              <a:lnSpc>
                <a:spcPct val="110000"/>
              </a:lnSpc>
            </a:pPr>
            <a:endParaRPr lang="en-US" sz="1200" dirty="0"/>
          </a:p>
          <a:p>
            <a:pPr marL="0" indent="0" algn="just">
              <a:lnSpc>
                <a:spcPct val="110000"/>
              </a:lnSpc>
              <a:buNone/>
            </a:pPr>
            <a:r>
              <a:rPr lang="en-US" sz="1200" dirty="0"/>
              <a:t>We can observe an average price for insurance plans at $2150 for both genders at 20 years old</a:t>
            </a:r>
          </a:p>
          <a:p>
            <a:pPr marL="0" indent="0" algn="just">
              <a:lnSpc>
                <a:spcPct val="110000"/>
              </a:lnSpc>
              <a:buNone/>
            </a:pPr>
            <a:r>
              <a:rPr lang="en-US" sz="1200" dirty="0"/>
              <a:t>This value drops significantly 20 years later, by about 30%, as:</a:t>
            </a:r>
          </a:p>
          <a:p>
            <a:pPr lvl="1" algn="just">
              <a:lnSpc>
                <a:spcPct val="110000"/>
              </a:lnSpc>
            </a:pPr>
            <a:r>
              <a:rPr lang="en-US" sz="1200" dirty="0"/>
              <a:t>seasoned drivers, and are less likely to get into an accident</a:t>
            </a:r>
          </a:p>
          <a:p>
            <a:pPr lvl="1" algn="just">
              <a:lnSpc>
                <a:spcPct val="110000"/>
              </a:lnSpc>
            </a:pPr>
            <a:endParaRPr lang="en-US" sz="1200" dirty="0"/>
          </a:p>
          <a:p>
            <a:pPr marL="0" indent="0" algn="just">
              <a:lnSpc>
                <a:spcPct val="110000"/>
              </a:lnSpc>
              <a:buNone/>
            </a:pPr>
            <a:r>
              <a:rPr lang="en-US" sz="1200" dirty="0"/>
              <a:t>However, this value increases by about 10% as we move older, since:</a:t>
            </a:r>
          </a:p>
          <a:p>
            <a:pPr lvl="1" algn="just">
              <a:lnSpc>
                <a:spcPct val="110000"/>
              </a:lnSpc>
            </a:pPr>
            <a:r>
              <a:rPr lang="en-US" sz="1200" dirty="0"/>
              <a:t>elderly may face issues paying attention or having similar road awareness to their 40-year-old counterparts</a:t>
            </a:r>
            <a:endParaRPr lang="en-SG" sz="1200" dirty="0"/>
          </a:p>
        </p:txBody>
      </p:sp>
      <p:pic>
        <p:nvPicPr>
          <p:cNvPr id="6" name="Picture 5">
            <a:extLst>
              <a:ext uri="{FF2B5EF4-FFF2-40B4-BE49-F238E27FC236}">
                <a16:creationId xmlns:a16="http://schemas.microsoft.com/office/drawing/2014/main" id="{BB3B3C5C-A460-40D3-BC8C-5031933A39CE}"/>
              </a:ext>
            </a:extLst>
          </p:cNvPr>
          <p:cNvPicPr>
            <a:picLocks noChangeAspect="1"/>
          </p:cNvPicPr>
          <p:nvPr/>
        </p:nvPicPr>
        <p:blipFill>
          <a:blip r:embed="rId3"/>
          <a:stretch>
            <a:fillRect/>
          </a:stretch>
        </p:blipFill>
        <p:spPr>
          <a:xfrm>
            <a:off x="4357739" y="81643"/>
            <a:ext cx="7377062" cy="3157759"/>
          </a:xfrm>
          <a:prstGeom prst="rect">
            <a:avLst/>
          </a:prstGeom>
        </p:spPr>
      </p:pic>
    </p:spTree>
    <p:extLst>
      <p:ext uri="{BB962C8B-B14F-4D97-AF65-F5344CB8AC3E}">
        <p14:creationId xmlns:p14="http://schemas.microsoft.com/office/powerpoint/2010/main" val="750062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31" name="Rectangle 30">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useBgFill="1">
        <p:nvSpPr>
          <p:cNvPr id="33" name="Rectangle 32">
            <a:extLst>
              <a:ext uri="{FF2B5EF4-FFF2-40B4-BE49-F238E27FC236}">
                <a16:creationId xmlns:a16="http://schemas.microsoft.com/office/drawing/2014/main" id="{1112CB3F-39D7-43EC-96AE-EFD7AD62B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35" name="Rectangle 34">
            <a:extLst>
              <a:ext uri="{FF2B5EF4-FFF2-40B4-BE49-F238E27FC236}">
                <a16:creationId xmlns:a16="http://schemas.microsoft.com/office/drawing/2014/main" id="{18DDDDE9-F719-466E-8023-442157AD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5839"/>
            <a:ext cx="12203210" cy="1594273"/>
          </a:xfrm>
          <a:prstGeom prst="rect">
            <a:avLst/>
          </a:prstGeom>
          <a:gradFill>
            <a:gsLst>
              <a:gs pos="0">
                <a:schemeClr val="accent5"/>
              </a:gs>
              <a:gs pos="100000">
                <a:schemeClr val="accent6"/>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Nova"/>
              <a:ea typeface="+mn-ea"/>
              <a:cs typeface="+mn-cs"/>
            </a:endParaRPr>
          </a:p>
        </p:txBody>
      </p:sp>
      <p:sp>
        <p:nvSpPr>
          <p:cNvPr id="37" name="Rectangle 36">
            <a:extLst>
              <a:ext uri="{FF2B5EF4-FFF2-40B4-BE49-F238E27FC236}">
                <a16:creationId xmlns:a16="http://schemas.microsoft.com/office/drawing/2014/main" id="{939F77F6-77CF-46C0-AC00-152962613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09" y="-15839"/>
            <a:ext cx="8126510" cy="1594273"/>
          </a:xfrm>
          <a:prstGeom prst="rect">
            <a:avLst/>
          </a:prstGeom>
          <a:gradFill>
            <a:gsLst>
              <a:gs pos="0">
                <a:schemeClr val="accent5">
                  <a:alpha val="17000"/>
                </a:schemeClr>
              </a:gs>
              <a:gs pos="99000">
                <a:schemeClr val="accent2"/>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Nova"/>
              <a:ea typeface="+mn-ea"/>
              <a:cs typeface="+mn-cs"/>
            </a:endParaRPr>
          </a:p>
        </p:txBody>
      </p:sp>
      <p:sp>
        <p:nvSpPr>
          <p:cNvPr id="39" name="Rectangle 38">
            <a:extLst>
              <a:ext uri="{FF2B5EF4-FFF2-40B4-BE49-F238E27FC236}">
                <a16:creationId xmlns:a16="http://schemas.microsoft.com/office/drawing/2014/main" id="{181D6D53-7DE2-4564-9C40-9B261437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489113" y="-3047751"/>
            <a:ext cx="1594273" cy="7658101"/>
          </a:xfrm>
          <a:prstGeom prst="rect">
            <a:avLst/>
          </a:prstGeom>
          <a:gradFill>
            <a:gsLst>
              <a:gs pos="23000">
                <a:schemeClr val="accent4">
                  <a:alpha val="0"/>
                </a:schemeClr>
              </a:gs>
              <a:gs pos="99000">
                <a:schemeClr val="accent6">
                  <a:alpha val="59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Nova"/>
              <a:ea typeface="+mn-ea"/>
              <a:cs typeface="+mn-cs"/>
            </a:endParaRPr>
          </a:p>
        </p:txBody>
      </p:sp>
      <p:sp>
        <p:nvSpPr>
          <p:cNvPr id="2" name="Title 1">
            <a:extLst>
              <a:ext uri="{FF2B5EF4-FFF2-40B4-BE49-F238E27FC236}">
                <a16:creationId xmlns:a16="http://schemas.microsoft.com/office/drawing/2014/main" id="{94465721-0F32-45B9-997F-93E9756E0762}"/>
              </a:ext>
            </a:extLst>
          </p:cNvPr>
          <p:cNvSpPr>
            <a:spLocks noGrp="1"/>
          </p:cNvSpPr>
          <p:nvPr>
            <p:ph type="title"/>
          </p:nvPr>
        </p:nvSpPr>
        <p:spPr>
          <a:xfrm>
            <a:off x="1093694" y="322727"/>
            <a:ext cx="6717553" cy="992098"/>
          </a:xfrm>
        </p:spPr>
        <p:txBody>
          <a:bodyPr vert="horz" lIns="0" tIns="0" rIns="0" bIns="0" rtlCol="0" anchor="ctr">
            <a:normAutofit/>
          </a:bodyPr>
          <a:lstStyle/>
          <a:p>
            <a:r>
              <a:rPr lang="en-US" sz="3200" spc="750" dirty="0">
                <a:solidFill>
                  <a:schemeClr val="bg1"/>
                </a:solidFill>
              </a:rPr>
              <a:t>Data Dictionary</a:t>
            </a:r>
          </a:p>
        </p:txBody>
      </p:sp>
      <p:sp>
        <p:nvSpPr>
          <p:cNvPr id="23" name="TextBox 22">
            <a:extLst>
              <a:ext uri="{FF2B5EF4-FFF2-40B4-BE49-F238E27FC236}">
                <a16:creationId xmlns:a16="http://schemas.microsoft.com/office/drawing/2014/main" id="{C9B73A23-49E8-4B36-BBAC-55F0F013B7A4}"/>
              </a:ext>
            </a:extLst>
          </p:cNvPr>
          <p:cNvSpPr txBox="1"/>
          <p:nvPr/>
        </p:nvSpPr>
        <p:spPr>
          <a:xfrm>
            <a:off x="-713894" y="6093491"/>
            <a:ext cx="6558646"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dirty="0">
                <a:solidFill>
                  <a:srgbClr val="FFFFFF">
                    <a:lumMod val="50000"/>
                  </a:srgbClr>
                </a:solidFill>
                <a:latin typeface="Gill Sans Nova"/>
              </a:rPr>
              <a:t>Average cost of insurance, per gender, per age group</a:t>
            </a:r>
            <a:endParaRPr kumimoji="0" lang="en-GB" sz="1100" b="0" i="0" u="none" strike="noStrike" kern="1200" cap="none" spc="0" normalizeH="0" baseline="0" noProof="0" dirty="0">
              <a:ln>
                <a:noFill/>
              </a:ln>
              <a:solidFill>
                <a:srgbClr val="FFFFFF">
                  <a:lumMod val="50000"/>
                </a:srgbClr>
              </a:solidFill>
              <a:effectLst/>
              <a:uLnTx/>
              <a:uFillTx/>
              <a:latin typeface="Gill Sans Nova"/>
              <a:ea typeface="+mn-ea"/>
              <a:cs typeface="+mn-cs"/>
            </a:endParaRPr>
          </a:p>
        </p:txBody>
      </p:sp>
      <p:pic>
        <p:nvPicPr>
          <p:cNvPr id="5" name="Picture 4">
            <a:extLst>
              <a:ext uri="{FF2B5EF4-FFF2-40B4-BE49-F238E27FC236}">
                <a16:creationId xmlns:a16="http://schemas.microsoft.com/office/drawing/2014/main" id="{77253EB8-B389-4E28-B701-3C4E79BCE9B1}"/>
              </a:ext>
            </a:extLst>
          </p:cNvPr>
          <p:cNvPicPr>
            <a:picLocks noChangeAspect="1"/>
          </p:cNvPicPr>
          <p:nvPr/>
        </p:nvPicPr>
        <p:blipFill>
          <a:blip r:embed="rId3"/>
          <a:stretch>
            <a:fillRect/>
          </a:stretch>
        </p:blipFill>
        <p:spPr>
          <a:xfrm>
            <a:off x="118567" y="1901161"/>
            <a:ext cx="4893725" cy="4079937"/>
          </a:xfrm>
          <a:prstGeom prst="rect">
            <a:avLst/>
          </a:prstGeom>
        </p:spPr>
      </p:pic>
      <p:pic>
        <p:nvPicPr>
          <p:cNvPr id="13" name="Picture 12">
            <a:extLst>
              <a:ext uri="{FF2B5EF4-FFF2-40B4-BE49-F238E27FC236}">
                <a16:creationId xmlns:a16="http://schemas.microsoft.com/office/drawing/2014/main" id="{630088E5-CE3F-4EAE-A5C9-6CBA73B7FA6F}"/>
              </a:ext>
            </a:extLst>
          </p:cNvPr>
          <p:cNvPicPr>
            <a:picLocks noChangeAspect="1"/>
          </p:cNvPicPr>
          <p:nvPr/>
        </p:nvPicPr>
        <p:blipFill>
          <a:blip r:embed="rId4"/>
          <a:stretch>
            <a:fillRect/>
          </a:stretch>
        </p:blipFill>
        <p:spPr>
          <a:xfrm>
            <a:off x="5123996" y="1901161"/>
            <a:ext cx="6949436" cy="4079937"/>
          </a:xfrm>
          <a:prstGeom prst="rect">
            <a:avLst/>
          </a:prstGeom>
        </p:spPr>
      </p:pic>
      <p:sp>
        <p:nvSpPr>
          <p:cNvPr id="14" name="TextBox 13">
            <a:extLst>
              <a:ext uri="{FF2B5EF4-FFF2-40B4-BE49-F238E27FC236}">
                <a16:creationId xmlns:a16="http://schemas.microsoft.com/office/drawing/2014/main" id="{FD07F982-9396-4413-93B1-7BEDC5CC7811}"/>
              </a:ext>
            </a:extLst>
          </p:cNvPr>
          <p:cNvSpPr txBox="1"/>
          <p:nvPr/>
        </p:nvSpPr>
        <p:spPr>
          <a:xfrm>
            <a:off x="6914909" y="6104386"/>
            <a:ext cx="4540761" cy="430887"/>
          </a:xfrm>
          <a:prstGeom prst="rect">
            <a:avLst/>
          </a:prstGeom>
          <a:noFill/>
        </p:spPr>
        <p:txBody>
          <a:bodyPr wrap="square" rtlCol="0">
            <a:spAutoFit/>
          </a:bodyPr>
          <a:lstStyle/>
          <a:p>
            <a:pPr algn="ctr"/>
            <a:r>
              <a:rPr lang="en-GB" sz="1100" dirty="0">
                <a:solidFill>
                  <a:schemeClr val="bg1">
                    <a:lumMod val="50000"/>
                  </a:schemeClr>
                </a:solidFill>
              </a:rPr>
              <a:t>No. of accidents per cause of accident, per road user group, per accident classification, per year</a:t>
            </a:r>
          </a:p>
        </p:txBody>
      </p:sp>
    </p:spTree>
    <p:extLst>
      <p:ext uri="{BB962C8B-B14F-4D97-AF65-F5344CB8AC3E}">
        <p14:creationId xmlns:p14="http://schemas.microsoft.com/office/powerpoint/2010/main" val="1878759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46" name="Rectangle 45">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useBgFill="1">
        <p:nvSpPr>
          <p:cNvPr id="48" name="Rectangle 47">
            <a:extLst>
              <a:ext uri="{FF2B5EF4-FFF2-40B4-BE49-F238E27FC236}">
                <a16:creationId xmlns:a16="http://schemas.microsoft.com/office/drawing/2014/main" id="{7F7F2020-3718-4400-926B-893A0FBDC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50" name="Rectangle 49">
            <a:extLst>
              <a:ext uri="{FF2B5EF4-FFF2-40B4-BE49-F238E27FC236}">
                <a16:creationId xmlns:a16="http://schemas.microsoft.com/office/drawing/2014/main" id="{100C66CE-2B3E-4513-9B9D-EC2B8182F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6" y="5230792"/>
            <a:ext cx="12198725" cy="1645027"/>
          </a:xfrm>
          <a:prstGeom prst="rect">
            <a:avLst/>
          </a:prstGeom>
          <a:gradFill>
            <a:gsLst>
              <a:gs pos="0">
                <a:schemeClr val="accent5"/>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Nova"/>
              <a:ea typeface="+mn-ea"/>
              <a:cs typeface="+mn-cs"/>
            </a:endParaRPr>
          </a:p>
        </p:txBody>
      </p:sp>
      <p:sp>
        <p:nvSpPr>
          <p:cNvPr id="52" name="Rectangle 51">
            <a:extLst>
              <a:ext uri="{FF2B5EF4-FFF2-40B4-BE49-F238E27FC236}">
                <a16:creationId xmlns:a16="http://schemas.microsoft.com/office/drawing/2014/main" id="{E9F3C764-BCFB-4F32-B897-6513FF0F6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6" y="5230792"/>
            <a:ext cx="8122026" cy="1653935"/>
          </a:xfrm>
          <a:prstGeom prst="rect">
            <a:avLst/>
          </a:prstGeom>
          <a:gradFill>
            <a:gsLst>
              <a:gs pos="24000">
                <a:schemeClr val="accent2">
                  <a:alpha val="0"/>
                </a:schemeClr>
              </a:gs>
              <a:gs pos="99000">
                <a:schemeClr val="accent2">
                  <a:alpha val="68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Nova"/>
              <a:ea typeface="+mn-ea"/>
              <a:cs typeface="+mn-cs"/>
            </a:endParaRPr>
          </a:p>
        </p:txBody>
      </p:sp>
      <p:sp>
        <p:nvSpPr>
          <p:cNvPr id="54" name="Rectangle 53">
            <a:extLst>
              <a:ext uri="{FF2B5EF4-FFF2-40B4-BE49-F238E27FC236}">
                <a16:creationId xmlns:a16="http://schemas.microsoft.com/office/drawing/2014/main" id="{8411D24A-F765-48C8-813D-D3A5E5AAB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895080" y="3111827"/>
            <a:ext cx="1177951" cy="5415888"/>
          </a:xfrm>
          <a:prstGeom prst="rect">
            <a:avLst/>
          </a:prstGeom>
          <a:gradFill>
            <a:gsLst>
              <a:gs pos="23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Nova"/>
              <a:ea typeface="+mn-ea"/>
              <a:cs typeface="+mn-cs"/>
            </a:endParaRPr>
          </a:p>
        </p:txBody>
      </p:sp>
      <p:sp>
        <p:nvSpPr>
          <p:cNvPr id="2" name="Title 1">
            <a:extLst>
              <a:ext uri="{FF2B5EF4-FFF2-40B4-BE49-F238E27FC236}">
                <a16:creationId xmlns:a16="http://schemas.microsoft.com/office/drawing/2014/main" id="{94465721-0F32-45B9-997F-93E9756E0762}"/>
              </a:ext>
            </a:extLst>
          </p:cNvPr>
          <p:cNvSpPr>
            <a:spLocks noGrp="1"/>
          </p:cNvSpPr>
          <p:nvPr>
            <p:ph type="title"/>
          </p:nvPr>
        </p:nvSpPr>
        <p:spPr>
          <a:xfrm>
            <a:off x="233433" y="5684778"/>
            <a:ext cx="7881866" cy="1092200"/>
          </a:xfrm>
        </p:spPr>
        <p:txBody>
          <a:bodyPr vert="horz" lIns="0" tIns="0" rIns="0" bIns="0" rtlCol="0" anchor="ctr">
            <a:normAutofit/>
          </a:bodyPr>
          <a:lstStyle/>
          <a:p>
            <a:r>
              <a:rPr lang="en-US" sz="1600" dirty="0">
                <a:solidFill>
                  <a:schemeClr val="bg2"/>
                </a:solidFill>
              </a:rPr>
              <a:t>Where should I park my car?</a:t>
            </a:r>
            <a:br>
              <a:rPr lang="en-US" sz="1600" dirty="0"/>
            </a:br>
            <a:br>
              <a:rPr lang="en-US" sz="1600" dirty="0"/>
            </a:br>
            <a:br>
              <a:rPr lang="en-US" sz="1600" dirty="0"/>
            </a:br>
            <a:r>
              <a:rPr kumimoji="0" lang="en-US" sz="1600" b="1" i="0" u="none" strike="noStrike" kern="1200" cap="all" spc="700" normalizeH="0" baseline="0" noProof="0" dirty="0">
                <a:ln>
                  <a:noFill/>
                </a:ln>
                <a:solidFill>
                  <a:srgbClr val="FFFFFF">
                    <a:lumMod val="75000"/>
                  </a:srgbClr>
                </a:solidFill>
                <a:effectLst/>
                <a:uLnTx/>
                <a:uFillTx/>
                <a:latin typeface="Gill Sans Nova"/>
                <a:ea typeface="+mj-ea"/>
                <a:cs typeface="+mj-cs"/>
              </a:rPr>
              <a:t>What should I look out for?</a:t>
            </a:r>
            <a:endParaRPr lang="en-US" sz="3200" spc="750" dirty="0">
              <a:solidFill>
                <a:schemeClr val="bg1"/>
              </a:solidFill>
            </a:endParaRPr>
          </a:p>
        </p:txBody>
      </p:sp>
      <p:pic>
        <p:nvPicPr>
          <p:cNvPr id="5" name="Picture 4">
            <a:extLst>
              <a:ext uri="{FF2B5EF4-FFF2-40B4-BE49-F238E27FC236}">
                <a16:creationId xmlns:a16="http://schemas.microsoft.com/office/drawing/2014/main" id="{35D40F09-E0DD-4FAA-B850-3F962CA1B403}"/>
              </a:ext>
            </a:extLst>
          </p:cNvPr>
          <p:cNvPicPr>
            <a:picLocks noChangeAspect="1"/>
          </p:cNvPicPr>
          <p:nvPr/>
        </p:nvPicPr>
        <p:blipFill>
          <a:blip r:embed="rId3"/>
          <a:stretch>
            <a:fillRect/>
          </a:stretch>
        </p:blipFill>
        <p:spPr>
          <a:xfrm>
            <a:off x="0" y="81022"/>
            <a:ext cx="12192000" cy="5168271"/>
          </a:xfrm>
          <a:prstGeom prst="rect">
            <a:avLst/>
          </a:prstGeom>
        </p:spPr>
      </p:pic>
    </p:spTree>
    <p:extLst>
      <p:ext uri="{BB962C8B-B14F-4D97-AF65-F5344CB8AC3E}">
        <p14:creationId xmlns:p14="http://schemas.microsoft.com/office/powerpoint/2010/main" val="3999114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18A36-79DB-495D-AE30-7B5DCF0CF1CB}"/>
              </a:ext>
            </a:extLst>
          </p:cNvPr>
          <p:cNvSpPr>
            <a:spLocks noGrp="1"/>
          </p:cNvSpPr>
          <p:nvPr>
            <p:ph type="title"/>
          </p:nvPr>
        </p:nvSpPr>
        <p:spPr>
          <a:xfrm>
            <a:off x="238125" y="154715"/>
            <a:ext cx="9346746" cy="367799"/>
          </a:xfrm>
        </p:spPr>
        <p:txBody>
          <a:bodyPr vert="horz" lIns="0" tIns="0" rIns="0" bIns="0" rtlCol="0" anchor="b">
            <a:normAutofit fontScale="90000"/>
          </a:bodyPr>
          <a:lstStyle/>
          <a:p>
            <a:r>
              <a:rPr lang="en-US" dirty="0"/>
              <a:t>Explanation of insights</a:t>
            </a:r>
          </a:p>
        </p:txBody>
      </p:sp>
      <p:pic>
        <p:nvPicPr>
          <p:cNvPr id="8" name="Picture 7">
            <a:extLst>
              <a:ext uri="{FF2B5EF4-FFF2-40B4-BE49-F238E27FC236}">
                <a16:creationId xmlns:a16="http://schemas.microsoft.com/office/drawing/2014/main" id="{C52C0FA5-91C6-4CA3-8BF0-E7F6D0EDCEF5}"/>
              </a:ext>
            </a:extLst>
          </p:cNvPr>
          <p:cNvPicPr>
            <a:picLocks noChangeAspect="1"/>
          </p:cNvPicPr>
          <p:nvPr/>
        </p:nvPicPr>
        <p:blipFill>
          <a:blip r:embed="rId4"/>
          <a:stretch>
            <a:fillRect/>
          </a:stretch>
        </p:blipFill>
        <p:spPr>
          <a:xfrm>
            <a:off x="350626" y="833258"/>
            <a:ext cx="5515077" cy="2211491"/>
          </a:xfrm>
          <a:prstGeom prst="rect">
            <a:avLst/>
          </a:prstGeom>
        </p:spPr>
      </p:pic>
      <p:pic>
        <p:nvPicPr>
          <p:cNvPr id="10" name="Picture 9">
            <a:extLst>
              <a:ext uri="{FF2B5EF4-FFF2-40B4-BE49-F238E27FC236}">
                <a16:creationId xmlns:a16="http://schemas.microsoft.com/office/drawing/2014/main" id="{B993DD7A-AC63-4E5A-AF0D-DE04E7BB6AEE}"/>
              </a:ext>
            </a:extLst>
          </p:cNvPr>
          <p:cNvPicPr>
            <a:picLocks noChangeAspect="1"/>
          </p:cNvPicPr>
          <p:nvPr/>
        </p:nvPicPr>
        <p:blipFill>
          <a:blip r:embed="rId5"/>
          <a:stretch>
            <a:fillRect/>
          </a:stretch>
        </p:blipFill>
        <p:spPr>
          <a:xfrm>
            <a:off x="5941392" y="869699"/>
            <a:ext cx="6004539" cy="941731"/>
          </a:xfrm>
          <a:prstGeom prst="rect">
            <a:avLst/>
          </a:prstGeom>
        </p:spPr>
      </p:pic>
      <p:pic>
        <p:nvPicPr>
          <p:cNvPr id="11" name="Picture 10">
            <a:extLst>
              <a:ext uri="{FF2B5EF4-FFF2-40B4-BE49-F238E27FC236}">
                <a16:creationId xmlns:a16="http://schemas.microsoft.com/office/drawing/2014/main" id="{4D5C32DA-DC5E-4408-A7BC-DC53CDF7D45F}"/>
              </a:ext>
            </a:extLst>
          </p:cNvPr>
          <p:cNvPicPr>
            <a:picLocks noChangeAspect="1"/>
          </p:cNvPicPr>
          <p:nvPr/>
        </p:nvPicPr>
        <p:blipFill>
          <a:blip r:embed="rId6"/>
          <a:stretch>
            <a:fillRect/>
          </a:stretch>
        </p:blipFill>
        <p:spPr>
          <a:xfrm rot="16200000" flipV="1">
            <a:off x="764037" y="2801190"/>
            <a:ext cx="2715004" cy="3470489"/>
          </a:xfrm>
          <a:prstGeom prst="rect">
            <a:avLst/>
          </a:prstGeom>
        </p:spPr>
      </p:pic>
      <p:sp>
        <p:nvSpPr>
          <p:cNvPr id="12" name="TextBox 11">
            <a:extLst>
              <a:ext uri="{FF2B5EF4-FFF2-40B4-BE49-F238E27FC236}">
                <a16:creationId xmlns:a16="http://schemas.microsoft.com/office/drawing/2014/main" id="{9131E890-D45E-406F-AF4D-5DAB9C6413BF}"/>
              </a:ext>
            </a:extLst>
          </p:cNvPr>
          <p:cNvSpPr txBox="1"/>
          <p:nvPr/>
        </p:nvSpPr>
        <p:spPr>
          <a:xfrm>
            <a:off x="691535" y="6028121"/>
            <a:ext cx="2416629" cy="261610"/>
          </a:xfrm>
          <a:prstGeom prst="rect">
            <a:avLst/>
          </a:prstGeom>
          <a:noFill/>
        </p:spPr>
        <p:txBody>
          <a:bodyPr wrap="square" rtlCol="0">
            <a:spAutoFit/>
          </a:bodyPr>
          <a:lstStyle/>
          <a:p>
            <a:pPr algn="ctr"/>
            <a:r>
              <a:rPr lang="en-GB" sz="1100" dirty="0">
                <a:solidFill>
                  <a:schemeClr val="bg1">
                    <a:lumMod val="50000"/>
                  </a:schemeClr>
                </a:solidFill>
              </a:rPr>
              <a:t>Distribution of available lots</a:t>
            </a:r>
          </a:p>
        </p:txBody>
      </p:sp>
      <p:sp>
        <p:nvSpPr>
          <p:cNvPr id="13" name="TextBox 12">
            <a:extLst>
              <a:ext uri="{FF2B5EF4-FFF2-40B4-BE49-F238E27FC236}">
                <a16:creationId xmlns:a16="http://schemas.microsoft.com/office/drawing/2014/main" id="{D16A3E75-E6D7-400C-A288-26C9E4CAE9BB}"/>
              </a:ext>
            </a:extLst>
          </p:cNvPr>
          <p:cNvSpPr txBox="1"/>
          <p:nvPr/>
        </p:nvSpPr>
        <p:spPr>
          <a:xfrm>
            <a:off x="5865703" y="1860564"/>
            <a:ext cx="2416629" cy="261610"/>
          </a:xfrm>
          <a:prstGeom prst="rect">
            <a:avLst/>
          </a:prstGeom>
          <a:noFill/>
        </p:spPr>
        <p:txBody>
          <a:bodyPr wrap="square" rtlCol="0">
            <a:spAutoFit/>
          </a:bodyPr>
          <a:lstStyle/>
          <a:p>
            <a:pPr algn="ctr"/>
            <a:r>
              <a:rPr lang="en-GB" sz="1100" dirty="0">
                <a:solidFill>
                  <a:schemeClr val="bg1">
                    <a:lumMod val="50000"/>
                  </a:schemeClr>
                </a:solidFill>
              </a:rPr>
              <a:t>Distribution of lots present in carpark</a:t>
            </a:r>
          </a:p>
        </p:txBody>
      </p:sp>
      <p:sp>
        <p:nvSpPr>
          <p:cNvPr id="14" name="Content Placeholder 2">
            <a:extLst>
              <a:ext uri="{FF2B5EF4-FFF2-40B4-BE49-F238E27FC236}">
                <a16:creationId xmlns:a16="http://schemas.microsoft.com/office/drawing/2014/main" id="{712FD64B-BC19-4C1A-AB00-634E54B4CAEB}"/>
              </a:ext>
            </a:extLst>
          </p:cNvPr>
          <p:cNvSpPr>
            <a:spLocks noGrp="1"/>
          </p:cNvSpPr>
          <p:nvPr>
            <p:ph idx="1"/>
          </p:nvPr>
        </p:nvSpPr>
        <p:spPr>
          <a:xfrm>
            <a:off x="4097756" y="3200459"/>
            <a:ext cx="7570644" cy="3355462"/>
          </a:xfrm>
        </p:spPr>
        <p:txBody>
          <a:bodyPr anchor="ctr">
            <a:normAutofit/>
          </a:bodyPr>
          <a:lstStyle/>
          <a:p>
            <a:pPr algn="just">
              <a:lnSpc>
                <a:spcPct val="110000"/>
              </a:lnSpc>
              <a:buFont typeface="+mj-lt"/>
              <a:buAutoNum type="arabicPeriod"/>
            </a:pPr>
            <a:r>
              <a:rPr lang="en-US" sz="1200" dirty="0"/>
              <a:t>The proportion of lots available is </a:t>
            </a:r>
            <a:r>
              <a:rPr lang="en-US" sz="1200" dirty="0">
                <a:solidFill>
                  <a:schemeClr val="accent2"/>
                </a:solidFill>
              </a:rPr>
              <a:t>linear</a:t>
            </a:r>
            <a:r>
              <a:rPr lang="en-US" sz="1200" dirty="0"/>
              <a:t> to that of the number of lots present</a:t>
            </a:r>
          </a:p>
          <a:p>
            <a:pPr algn="just">
              <a:lnSpc>
                <a:spcPct val="110000"/>
              </a:lnSpc>
              <a:buFont typeface="+mj-lt"/>
              <a:buAutoNum type="arabicPeriod"/>
            </a:pPr>
            <a:r>
              <a:rPr lang="en-US" sz="1200" dirty="0"/>
              <a:t>However, these values become more fanned out, causing</a:t>
            </a:r>
          </a:p>
          <a:p>
            <a:pPr lvl="1" algn="just">
              <a:lnSpc>
                <a:spcPct val="110000"/>
              </a:lnSpc>
              <a:buFont typeface="+mj-lt"/>
              <a:buAutoNum type="arabicPeriod"/>
            </a:pPr>
            <a:r>
              <a:rPr lang="en-US" sz="1200" dirty="0"/>
              <a:t>The reliability of the data and consistency of the data to drop</a:t>
            </a:r>
          </a:p>
          <a:p>
            <a:pPr lvl="1" algn="just">
              <a:lnSpc>
                <a:spcPct val="110000"/>
              </a:lnSpc>
              <a:buFont typeface="+mj-lt"/>
              <a:buAutoNum type="arabicPeriod"/>
            </a:pPr>
            <a:r>
              <a:rPr lang="en-US" sz="1200" dirty="0"/>
              <a:t>The data not to </a:t>
            </a:r>
            <a:r>
              <a:rPr lang="en-SG" sz="1200" dirty="0"/>
              <a:t>follow the trendline</a:t>
            </a:r>
          </a:p>
          <a:p>
            <a:pPr algn="just">
              <a:lnSpc>
                <a:spcPct val="110000"/>
              </a:lnSpc>
              <a:buFont typeface="+mj-lt"/>
              <a:buAutoNum type="arabicPeriod"/>
            </a:pPr>
            <a:r>
              <a:rPr lang="en-US" sz="1200" dirty="0"/>
              <a:t>Even though the carpark has more lots</a:t>
            </a:r>
            <a:r>
              <a:rPr lang="en-US" sz="1200" dirty="0">
                <a:solidFill>
                  <a:schemeClr val="accent2"/>
                </a:solidFill>
              </a:rPr>
              <a:t>, </a:t>
            </a:r>
            <a:r>
              <a:rPr lang="en-US" sz="1200" u="sng" dirty="0">
                <a:solidFill>
                  <a:schemeClr val="accent2"/>
                </a:solidFill>
              </a:rPr>
              <a:t>it doesn't mean</a:t>
            </a:r>
            <a:r>
              <a:rPr lang="en-US" sz="1200" dirty="0">
                <a:solidFill>
                  <a:schemeClr val="accent2"/>
                </a:solidFill>
              </a:rPr>
              <a:t> </a:t>
            </a:r>
            <a:r>
              <a:rPr lang="en-US" sz="1200" dirty="0"/>
              <a:t>that there will be </a:t>
            </a:r>
            <a:r>
              <a:rPr lang="en-US" sz="1200" u="sng" dirty="0">
                <a:solidFill>
                  <a:schemeClr val="accent2"/>
                </a:solidFill>
              </a:rPr>
              <a:t>as many available for me to park in</a:t>
            </a:r>
          </a:p>
          <a:p>
            <a:pPr algn="just">
              <a:lnSpc>
                <a:spcPct val="110000"/>
              </a:lnSpc>
              <a:buFont typeface="+mj-lt"/>
              <a:buAutoNum type="arabicPeriod"/>
            </a:pPr>
            <a:r>
              <a:rPr lang="en-US" sz="1200" dirty="0"/>
              <a:t>Even though there are more than 1200 lots, it has lesser lots available for me to park in compared to this car park with 4 times as little lots present.</a:t>
            </a:r>
          </a:p>
          <a:p>
            <a:pPr algn="just">
              <a:lnSpc>
                <a:spcPct val="110000"/>
              </a:lnSpc>
              <a:buFont typeface="+mj-lt"/>
              <a:buAutoNum type="arabicPeriod"/>
            </a:pPr>
            <a:r>
              <a:rPr lang="en-US" sz="1200" dirty="0"/>
              <a:t>Since carparks are just simply occupied</a:t>
            </a:r>
          </a:p>
          <a:p>
            <a:pPr lvl="1" algn="just">
              <a:lnSpc>
                <a:spcPct val="110000"/>
              </a:lnSpc>
            </a:pPr>
            <a:r>
              <a:rPr lang="en-US" sz="1200" dirty="0"/>
              <a:t>This trend is more common for residential carparks, where majority of the lots are </a:t>
            </a:r>
            <a:r>
              <a:rPr lang="en-US" sz="1200" dirty="0">
                <a:solidFill>
                  <a:schemeClr val="accent2"/>
                </a:solidFill>
              </a:rPr>
              <a:t>already being used</a:t>
            </a:r>
          </a:p>
          <a:p>
            <a:pPr lvl="1" algn="just">
              <a:lnSpc>
                <a:spcPct val="110000"/>
              </a:lnSpc>
            </a:pPr>
            <a:endParaRPr lang="en-US" sz="1200" dirty="0">
              <a:solidFill>
                <a:schemeClr val="accent2"/>
              </a:solidFill>
            </a:endParaRPr>
          </a:p>
          <a:p>
            <a:pPr marL="0" indent="0" algn="just">
              <a:lnSpc>
                <a:spcPct val="110000"/>
              </a:lnSpc>
              <a:buNone/>
            </a:pPr>
            <a:r>
              <a:rPr lang="en-US" sz="1200" dirty="0"/>
              <a:t>Solution? We can pay about $12 a day for seasonal parking (HDB,2022)</a:t>
            </a:r>
          </a:p>
          <a:p>
            <a:pPr algn="just">
              <a:lnSpc>
                <a:spcPct val="110000"/>
              </a:lnSpc>
              <a:buFont typeface="+mj-lt"/>
              <a:buAutoNum type="arabicPeriod"/>
            </a:pPr>
            <a:endParaRPr lang="en-SG" sz="1000" dirty="0"/>
          </a:p>
        </p:txBody>
      </p:sp>
    </p:spTree>
    <p:extLst>
      <p:ext uri="{BB962C8B-B14F-4D97-AF65-F5344CB8AC3E}">
        <p14:creationId xmlns:p14="http://schemas.microsoft.com/office/powerpoint/2010/main" val="262886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fad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fade">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Effect transition="in" filter="fade">
                                      <p:cBhvr>
                                        <p:cTn id="22" dur="500"/>
                                        <p:tgtEl>
                                          <p:spTgt spid="1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xEl>
                                              <p:pRg st="4" end="4"/>
                                            </p:txEl>
                                          </p:spTgt>
                                        </p:tgtEl>
                                        <p:attrNameLst>
                                          <p:attrName>style.visibility</p:attrName>
                                        </p:attrNameLst>
                                      </p:cBhvr>
                                      <p:to>
                                        <p:strVal val="visible"/>
                                      </p:to>
                                    </p:set>
                                    <p:animEffect transition="in" filter="fade">
                                      <p:cBhvr>
                                        <p:cTn id="27" dur="500"/>
                                        <p:tgtEl>
                                          <p:spTgt spid="1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xEl>
                                              <p:pRg st="5" end="5"/>
                                            </p:txEl>
                                          </p:spTgt>
                                        </p:tgtEl>
                                        <p:attrNameLst>
                                          <p:attrName>style.visibility</p:attrName>
                                        </p:attrNameLst>
                                      </p:cBhvr>
                                      <p:to>
                                        <p:strVal val="visible"/>
                                      </p:to>
                                    </p:set>
                                    <p:animEffect transition="in" filter="fade">
                                      <p:cBhvr>
                                        <p:cTn id="32" dur="500"/>
                                        <p:tgtEl>
                                          <p:spTgt spid="1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xEl>
                                              <p:pRg st="6" end="6"/>
                                            </p:txEl>
                                          </p:spTgt>
                                        </p:tgtEl>
                                        <p:attrNameLst>
                                          <p:attrName>style.visibility</p:attrName>
                                        </p:attrNameLst>
                                      </p:cBhvr>
                                      <p:to>
                                        <p:strVal val="visible"/>
                                      </p:to>
                                    </p:set>
                                    <p:animEffect transition="in" filter="fade">
                                      <p:cBhvr>
                                        <p:cTn id="37" dur="500"/>
                                        <p:tgtEl>
                                          <p:spTgt spid="1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
                                            <p:txEl>
                                              <p:pRg st="7" end="7"/>
                                            </p:txEl>
                                          </p:spTgt>
                                        </p:tgtEl>
                                        <p:attrNameLst>
                                          <p:attrName>style.visibility</p:attrName>
                                        </p:attrNameLst>
                                      </p:cBhvr>
                                      <p:to>
                                        <p:strVal val="visible"/>
                                      </p:to>
                                    </p:set>
                                    <p:animEffect transition="in" filter="fade">
                                      <p:cBhvr>
                                        <p:cTn id="42" dur="500"/>
                                        <p:tgtEl>
                                          <p:spTgt spid="1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
                                            <p:txEl>
                                              <p:pRg st="9" end="9"/>
                                            </p:txEl>
                                          </p:spTgt>
                                        </p:tgtEl>
                                        <p:attrNameLst>
                                          <p:attrName>style.visibility</p:attrName>
                                        </p:attrNameLst>
                                      </p:cBhvr>
                                      <p:to>
                                        <p:strVal val="visible"/>
                                      </p:to>
                                    </p:set>
                                    <p:animEffect transition="in" filter="fade">
                                      <p:cBhvr>
                                        <p:cTn id="47" dur="500"/>
                                        <p:tgtEl>
                                          <p:spTgt spid="1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46" name="Rectangle 45">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useBgFill="1">
        <p:nvSpPr>
          <p:cNvPr id="48" name="Rectangle 47">
            <a:extLst>
              <a:ext uri="{FF2B5EF4-FFF2-40B4-BE49-F238E27FC236}">
                <a16:creationId xmlns:a16="http://schemas.microsoft.com/office/drawing/2014/main" id="{7F7F2020-3718-4400-926B-893A0FBDC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50" name="Rectangle 49">
            <a:extLst>
              <a:ext uri="{FF2B5EF4-FFF2-40B4-BE49-F238E27FC236}">
                <a16:creationId xmlns:a16="http://schemas.microsoft.com/office/drawing/2014/main" id="{100C66CE-2B3E-4513-9B9D-EC2B8182F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6" y="5230792"/>
            <a:ext cx="12198725" cy="1645027"/>
          </a:xfrm>
          <a:prstGeom prst="rect">
            <a:avLst/>
          </a:prstGeom>
          <a:gradFill>
            <a:gsLst>
              <a:gs pos="0">
                <a:schemeClr val="accent5"/>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Nova"/>
              <a:ea typeface="+mn-ea"/>
              <a:cs typeface="+mn-cs"/>
            </a:endParaRPr>
          </a:p>
        </p:txBody>
      </p:sp>
      <p:sp>
        <p:nvSpPr>
          <p:cNvPr id="52" name="Rectangle 51">
            <a:extLst>
              <a:ext uri="{FF2B5EF4-FFF2-40B4-BE49-F238E27FC236}">
                <a16:creationId xmlns:a16="http://schemas.microsoft.com/office/drawing/2014/main" id="{E9F3C764-BCFB-4F32-B897-6513FF0F6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6" y="5230792"/>
            <a:ext cx="8122026" cy="1653935"/>
          </a:xfrm>
          <a:prstGeom prst="rect">
            <a:avLst/>
          </a:prstGeom>
          <a:gradFill>
            <a:gsLst>
              <a:gs pos="24000">
                <a:schemeClr val="accent2">
                  <a:alpha val="0"/>
                </a:schemeClr>
              </a:gs>
              <a:gs pos="99000">
                <a:schemeClr val="accent2">
                  <a:alpha val="68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Nova"/>
              <a:ea typeface="+mn-ea"/>
              <a:cs typeface="+mn-cs"/>
            </a:endParaRPr>
          </a:p>
        </p:txBody>
      </p:sp>
      <p:sp>
        <p:nvSpPr>
          <p:cNvPr id="54" name="Rectangle 53">
            <a:extLst>
              <a:ext uri="{FF2B5EF4-FFF2-40B4-BE49-F238E27FC236}">
                <a16:creationId xmlns:a16="http://schemas.microsoft.com/office/drawing/2014/main" id="{8411D24A-F765-48C8-813D-D3A5E5AAB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895080" y="3111827"/>
            <a:ext cx="1177951" cy="5415888"/>
          </a:xfrm>
          <a:prstGeom prst="rect">
            <a:avLst/>
          </a:prstGeom>
          <a:gradFill>
            <a:gsLst>
              <a:gs pos="23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Nova"/>
              <a:ea typeface="+mn-ea"/>
              <a:cs typeface="+mn-cs"/>
            </a:endParaRPr>
          </a:p>
        </p:txBody>
      </p:sp>
      <p:sp>
        <p:nvSpPr>
          <p:cNvPr id="2" name="Title 1">
            <a:extLst>
              <a:ext uri="{FF2B5EF4-FFF2-40B4-BE49-F238E27FC236}">
                <a16:creationId xmlns:a16="http://schemas.microsoft.com/office/drawing/2014/main" id="{94465721-0F32-45B9-997F-93E9756E0762}"/>
              </a:ext>
            </a:extLst>
          </p:cNvPr>
          <p:cNvSpPr>
            <a:spLocks noGrp="1"/>
          </p:cNvSpPr>
          <p:nvPr>
            <p:ph type="title"/>
          </p:nvPr>
        </p:nvSpPr>
        <p:spPr>
          <a:xfrm>
            <a:off x="233433" y="5444112"/>
            <a:ext cx="7881866" cy="1092200"/>
          </a:xfrm>
        </p:spPr>
        <p:txBody>
          <a:bodyPr vert="horz" lIns="0" tIns="0" rIns="0" bIns="0" rtlCol="0" anchor="ctr">
            <a:normAutofit fontScale="90000"/>
          </a:bodyPr>
          <a:lstStyle/>
          <a:p>
            <a:r>
              <a:rPr lang="en-US" sz="1600" dirty="0">
                <a:solidFill>
                  <a:schemeClr val="bg2"/>
                </a:solidFill>
              </a:rPr>
              <a:t>what are my needs for a carpark?</a:t>
            </a:r>
            <a:br>
              <a:rPr lang="en-US" sz="1600" dirty="0">
                <a:solidFill>
                  <a:schemeClr val="bg2"/>
                </a:solidFill>
              </a:rPr>
            </a:br>
            <a:br>
              <a:rPr lang="en-US" sz="1600" dirty="0">
                <a:solidFill>
                  <a:schemeClr val="bg2"/>
                </a:solidFill>
              </a:rPr>
            </a:br>
            <a:br>
              <a:rPr lang="en-US" sz="1600" dirty="0">
                <a:solidFill>
                  <a:schemeClr val="bg1">
                    <a:lumMod val="75000"/>
                  </a:schemeClr>
                </a:solidFill>
              </a:rPr>
            </a:br>
            <a:r>
              <a:rPr lang="en-US" sz="1600" dirty="0">
                <a:solidFill>
                  <a:schemeClr val="bg1">
                    <a:lumMod val="75000"/>
                  </a:schemeClr>
                </a:solidFill>
              </a:rPr>
              <a:t>What type of carpark suits those needs?</a:t>
            </a:r>
            <a:endParaRPr lang="en-US" sz="3200" spc="750" dirty="0">
              <a:solidFill>
                <a:schemeClr val="bg1">
                  <a:lumMod val="75000"/>
                </a:schemeClr>
              </a:solidFill>
            </a:endParaRPr>
          </a:p>
        </p:txBody>
      </p:sp>
      <p:pic>
        <p:nvPicPr>
          <p:cNvPr id="5" name="Picture 4">
            <a:extLst>
              <a:ext uri="{FF2B5EF4-FFF2-40B4-BE49-F238E27FC236}">
                <a16:creationId xmlns:a16="http://schemas.microsoft.com/office/drawing/2014/main" id="{C262BD02-68AA-4ADB-94C5-BD54F874EC0B}"/>
              </a:ext>
            </a:extLst>
          </p:cNvPr>
          <p:cNvPicPr>
            <a:picLocks noChangeAspect="1"/>
          </p:cNvPicPr>
          <p:nvPr/>
        </p:nvPicPr>
        <p:blipFill rotWithShape="1">
          <a:blip r:embed="rId3"/>
          <a:srcRect t="3103" b="2851"/>
          <a:stretch/>
        </p:blipFill>
        <p:spPr>
          <a:xfrm>
            <a:off x="713874" y="-427"/>
            <a:ext cx="10900610" cy="5220758"/>
          </a:xfrm>
          <a:prstGeom prst="rect">
            <a:avLst/>
          </a:prstGeom>
        </p:spPr>
      </p:pic>
    </p:spTree>
    <p:extLst>
      <p:ext uri="{BB962C8B-B14F-4D97-AF65-F5344CB8AC3E}">
        <p14:creationId xmlns:p14="http://schemas.microsoft.com/office/powerpoint/2010/main" val="39371858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27">
            <a:extLst>
              <a:ext uri="{FF2B5EF4-FFF2-40B4-BE49-F238E27FC236}">
                <a16:creationId xmlns:a16="http://schemas.microsoft.com/office/drawing/2014/main" id="{B60A9CD2-F01E-47AE-88A6-D8F612D15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41" name="Rectangle 29">
            <a:extLst>
              <a:ext uri="{FF2B5EF4-FFF2-40B4-BE49-F238E27FC236}">
                <a16:creationId xmlns:a16="http://schemas.microsoft.com/office/drawing/2014/main" id="{668C520E-8A72-4150-8FE3-A3272B2BB3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42" name="Rectangle 31">
            <a:extLst>
              <a:ext uri="{FF2B5EF4-FFF2-40B4-BE49-F238E27FC236}">
                <a16:creationId xmlns:a16="http://schemas.microsoft.com/office/drawing/2014/main" id="{7D9D02D2-145B-47AF-8A96-A08D9D949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9151" y="3638550"/>
            <a:ext cx="2400299"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34" name="Freeform: Shape 33">
            <a:extLst>
              <a:ext uri="{FF2B5EF4-FFF2-40B4-BE49-F238E27FC236}">
                <a16:creationId xmlns:a16="http://schemas.microsoft.com/office/drawing/2014/main" id="{FC24E565-C2C5-4A50-974C-E083E8CBC1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5" y="1757079"/>
            <a:ext cx="3900087" cy="4178958"/>
          </a:xfrm>
          <a:custGeom>
            <a:avLst/>
            <a:gdLst>
              <a:gd name="connsiteX0" fmla="*/ 2431955 w 3900087"/>
              <a:gd name="connsiteY0" fmla="*/ 93939 h 4178958"/>
              <a:gd name="connsiteX1" fmla="*/ 3900087 w 3900087"/>
              <a:gd name="connsiteY1" fmla="*/ 2089479 h 4178958"/>
              <a:gd name="connsiteX2" fmla="*/ 1810608 w 3900087"/>
              <a:gd name="connsiteY2" fmla="*/ 4178958 h 4178958"/>
              <a:gd name="connsiteX3" fmla="*/ 77979 w 3900087"/>
              <a:gd name="connsiteY3" fmla="*/ 3257727 h 4178958"/>
              <a:gd name="connsiteX4" fmla="*/ 0 w 3900087"/>
              <a:gd name="connsiteY4" fmla="*/ 3129368 h 4178958"/>
              <a:gd name="connsiteX5" fmla="*/ 831517 w 3900087"/>
              <a:gd name="connsiteY5" fmla="*/ 244058 h 4178958"/>
              <a:gd name="connsiteX6" fmla="*/ 997289 w 3900087"/>
              <a:gd name="connsiteY6" fmla="*/ 164202 h 4178958"/>
              <a:gd name="connsiteX7" fmla="*/ 1810608 w 3900087"/>
              <a:gd name="connsiteY7" fmla="*/ 0 h 4178958"/>
              <a:gd name="connsiteX8" fmla="*/ 2431955 w 390008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7" h="4178958">
                <a:moveTo>
                  <a:pt x="2431955" y="93939"/>
                </a:moveTo>
                <a:cubicBezTo>
                  <a:pt x="3282516" y="358491"/>
                  <a:pt x="3900087" y="1151865"/>
                  <a:pt x="3900087" y="2089479"/>
                </a:cubicBezTo>
                <a:cubicBezTo>
                  <a:pt x="3900087" y="3243466"/>
                  <a:pt x="2964595" y="4178958"/>
                  <a:pt x="1810608" y="4178958"/>
                </a:cubicBezTo>
                <a:cubicBezTo>
                  <a:pt x="1089366" y="4178958"/>
                  <a:pt x="453474" y="3813531"/>
                  <a:pt x="77979" y="3257727"/>
                </a:cubicBezTo>
                <a:lnTo>
                  <a:pt x="0" y="3129368"/>
                </a:lnTo>
                <a:lnTo>
                  <a:pt x="831517" y="244058"/>
                </a:lnTo>
                <a:lnTo>
                  <a:pt x="997289" y="164202"/>
                </a:lnTo>
                <a:cubicBezTo>
                  <a:pt x="1247270" y="58468"/>
                  <a:pt x="1522111" y="0"/>
                  <a:pt x="1810608" y="0"/>
                </a:cubicBezTo>
                <a:cubicBezTo>
                  <a:pt x="2026981" y="0"/>
                  <a:pt x="2235672" y="32888"/>
                  <a:pt x="2431955" y="93939"/>
                </a:cubicBezTo>
                <a:close/>
              </a:path>
            </a:pathLst>
          </a:custGeom>
          <a:gradFill>
            <a:gsLst>
              <a:gs pos="34000">
                <a:schemeClr val="bg1">
                  <a:alpha val="0"/>
                </a:schemeClr>
              </a:gs>
              <a:gs pos="100000">
                <a:schemeClr val="accent6">
                  <a:alpha val="3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Nova"/>
              <a:ea typeface="+mn-ea"/>
              <a:cs typeface="+mn-cs"/>
            </a:endParaRPr>
          </a:p>
        </p:txBody>
      </p:sp>
      <p:sp>
        <p:nvSpPr>
          <p:cNvPr id="36" name="Rectangle 35">
            <a:extLst>
              <a:ext uri="{FF2B5EF4-FFF2-40B4-BE49-F238E27FC236}">
                <a16:creationId xmlns:a16="http://schemas.microsoft.com/office/drawing/2014/main" id="{28A0077D-32B1-4060-AD9E-836782EE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7595" y="413658"/>
            <a:ext cx="4400609"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2" name="Title 1">
            <a:extLst>
              <a:ext uri="{FF2B5EF4-FFF2-40B4-BE49-F238E27FC236}">
                <a16:creationId xmlns:a16="http://schemas.microsoft.com/office/drawing/2014/main" id="{B6318A36-79DB-495D-AE30-7B5DCF0CF1CB}"/>
              </a:ext>
            </a:extLst>
          </p:cNvPr>
          <p:cNvSpPr>
            <a:spLocks noGrp="1"/>
          </p:cNvSpPr>
          <p:nvPr>
            <p:ph type="title"/>
          </p:nvPr>
        </p:nvSpPr>
        <p:spPr>
          <a:xfrm>
            <a:off x="518616" y="586633"/>
            <a:ext cx="3125336" cy="3611584"/>
          </a:xfrm>
        </p:spPr>
        <p:txBody>
          <a:bodyPr>
            <a:normAutofit/>
          </a:bodyPr>
          <a:lstStyle/>
          <a:p>
            <a:r>
              <a:rPr lang="en-SG" sz="2000" dirty="0">
                <a:solidFill>
                  <a:schemeClr val="bg1"/>
                </a:solidFill>
              </a:rPr>
              <a:t>Explanation of insights</a:t>
            </a:r>
          </a:p>
        </p:txBody>
      </p:sp>
      <p:sp>
        <p:nvSpPr>
          <p:cNvPr id="3" name="Content Placeholder 2">
            <a:extLst>
              <a:ext uri="{FF2B5EF4-FFF2-40B4-BE49-F238E27FC236}">
                <a16:creationId xmlns:a16="http://schemas.microsoft.com/office/drawing/2014/main" id="{AAC7AC91-BC21-4954-9449-CAD3FD113785}"/>
              </a:ext>
            </a:extLst>
          </p:cNvPr>
          <p:cNvSpPr>
            <a:spLocks noGrp="1"/>
          </p:cNvSpPr>
          <p:nvPr>
            <p:ph idx="1"/>
          </p:nvPr>
        </p:nvSpPr>
        <p:spPr>
          <a:xfrm>
            <a:off x="4417932" y="3524624"/>
            <a:ext cx="6919874" cy="3302307"/>
          </a:xfrm>
        </p:spPr>
        <p:txBody>
          <a:bodyPr anchor="ctr">
            <a:normAutofit/>
          </a:bodyPr>
          <a:lstStyle/>
          <a:p>
            <a:pPr marL="0" indent="0" algn="just">
              <a:lnSpc>
                <a:spcPct val="110000"/>
              </a:lnSpc>
              <a:buNone/>
            </a:pPr>
            <a:r>
              <a:rPr lang="en-US" sz="1000" dirty="0"/>
              <a:t>We can observe from the distribution of Car Park and Car Park Facilities that:</a:t>
            </a:r>
          </a:p>
          <a:p>
            <a:pPr algn="just">
              <a:lnSpc>
                <a:spcPct val="110000"/>
              </a:lnSpc>
              <a:buFont typeface="+mj-lt"/>
              <a:buAutoNum type="arabicPeriod"/>
            </a:pPr>
            <a:r>
              <a:rPr lang="en-US" sz="1000" dirty="0"/>
              <a:t>The majority of car parks are either Surface, or Multi-Storey, accounting for up to 85% of all car parks in Singapore, suggesting that these types of car parks take precedence over the rarer car park types, such as </a:t>
            </a:r>
            <a:r>
              <a:rPr lang="en-US" sz="1000" dirty="0" err="1"/>
              <a:t>mechanised</a:t>
            </a:r>
            <a:r>
              <a:rPr lang="en-US" sz="1000" dirty="0"/>
              <a:t> car parks, since Singapore needs to cater to the majority of drivers.</a:t>
            </a:r>
          </a:p>
          <a:p>
            <a:pPr algn="just">
              <a:lnSpc>
                <a:spcPct val="110000"/>
              </a:lnSpc>
              <a:buFont typeface="+mj-lt"/>
              <a:buAutoNum type="arabicPeriod"/>
            </a:pPr>
            <a:endParaRPr lang="en-US" sz="1000" dirty="0"/>
          </a:p>
          <a:p>
            <a:pPr algn="just">
              <a:lnSpc>
                <a:spcPct val="110000"/>
              </a:lnSpc>
              <a:buFont typeface="+mj-lt"/>
              <a:buAutoNum type="arabicPeriod"/>
            </a:pPr>
            <a:r>
              <a:rPr lang="en-US" sz="1000" dirty="0"/>
              <a:t>The majority of these car parks operate through electronic parking, about 90% of the time, with the other 10% being coupons suggesting that Singapore has been making moves to </a:t>
            </a:r>
            <a:r>
              <a:rPr lang="en-US" sz="1000" dirty="0" err="1"/>
              <a:t>modernise</a:t>
            </a:r>
            <a:r>
              <a:rPr lang="en-US" sz="1000" dirty="0"/>
              <a:t> its car park infrastructure</a:t>
            </a:r>
          </a:p>
          <a:p>
            <a:pPr algn="just">
              <a:lnSpc>
                <a:spcPct val="110000"/>
              </a:lnSpc>
              <a:buFont typeface="+mj-lt"/>
              <a:buAutoNum type="arabicPeriod"/>
            </a:pPr>
            <a:endParaRPr lang="en-US" sz="1000" dirty="0"/>
          </a:p>
          <a:p>
            <a:pPr algn="just">
              <a:lnSpc>
                <a:spcPct val="110000"/>
              </a:lnSpc>
              <a:buFont typeface="+mj-lt"/>
              <a:buAutoNum type="arabicPeriod"/>
            </a:pPr>
            <a:r>
              <a:rPr lang="en-US" sz="1000" dirty="0"/>
              <a:t>The majority of these multi storey car parks, have roughly 10 to 12 decks, suggesting that that is the preferred height for car parks, and that almost all coupon parking car parks are built on the surface as they have 0 decks. </a:t>
            </a:r>
          </a:p>
          <a:p>
            <a:pPr algn="just">
              <a:lnSpc>
                <a:spcPct val="110000"/>
              </a:lnSpc>
              <a:buFont typeface="+mj-lt"/>
              <a:buAutoNum type="arabicPeriod"/>
            </a:pPr>
            <a:endParaRPr lang="en-US" sz="1000" dirty="0"/>
          </a:p>
          <a:p>
            <a:pPr marL="0" indent="0" algn="just">
              <a:lnSpc>
                <a:spcPct val="110000"/>
              </a:lnSpc>
              <a:buNone/>
            </a:pPr>
            <a:r>
              <a:rPr lang="en-US" sz="1000" dirty="0"/>
              <a:t>Therefore, to have the best shot at find a parking spot, we should find a carpark with those specifications</a:t>
            </a:r>
          </a:p>
        </p:txBody>
      </p:sp>
      <p:pic>
        <p:nvPicPr>
          <p:cNvPr id="13" name="Picture 12">
            <a:extLst>
              <a:ext uri="{FF2B5EF4-FFF2-40B4-BE49-F238E27FC236}">
                <a16:creationId xmlns:a16="http://schemas.microsoft.com/office/drawing/2014/main" id="{E41D3F92-4EC7-4E48-8836-98F15A726C02}"/>
              </a:ext>
            </a:extLst>
          </p:cNvPr>
          <p:cNvPicPr>
            <a:picLocks noChangeAspect="1"/>
          </p:cNvPicPr>
          <p:nvPr/>
        </p:nvPicPr>
        <p:blipFill rotWithShape="1">
          <a:blip r:embed="rId3"/>
          <a:srcRect t="10916" b="2851"/>
          <a:stretch/>
        </p:blipFill>
        <p:spPr>
          <a:xfrm>
            <a:off x="4417932" y="100008"/>
            <a:ext cx="7519719" cy="3302308"/>
          </a:xfrm>
          <a:prstGeom prst="rect">
            <a:avLst/>
          </a:prstGeom>
        </p:spPr>
      </p:pic>
    </p:spTree>
    <p:extLst>
      <p:ext uri="{BB962C8B-B14F-4D97-AF65-F5344CB8AC3E}">
        <p14:creationId xmlns:p14="http://schemas.microsoft.com/office/powerpoint/2010/main" val="2118804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31" name="Rectangle 30">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useBgFill="1">
        <p:nvSpPr>
          <p:cNvPr id="33" name="Rectangle 32">
            <a:extLst>
              <a:ext uri="{FF2B5EF4-FFF2-40B4-BE49-F238E27FC236}">
                <a16:creationId xmlns:a16="http://schemas.microsoft.com/office/drawing/2014/main" id="{1112CB3F-39D7-43EC-96AE-EFD7AD62B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35" name="Rectangle 34">
            <a:extLst>
              <a:ext uri="{FF2B5EF4-FFF2-40B4-BE49-F238E27FC236}">
                <a16:creationId xmlns:a16="http://schemas.microsoft.com/office/drawing/2014/main" id="{18DDDDE9-F719-466E-8023-442157AD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5839"/>
            <a:ext cx="12203210" cy="1594273"/>
          </a:xfrm>
          <a:prstGeom prst="rect">
            <a:avLst/>
          </a:prstGeom>
          <a:gradFill>
            <a:gsLst>
              <a:gs pos="0">
                <a:schemeClr val="accent5"/>
              </a:gs>
              <a:gs pos="100000">
                <a:schemeClr val="accent6"/>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Nova"/>
              <a:ea typeface="+mn-ea"/>
              <a:cs typeface="+mn-cs"/>
            </a:endParaRPr>
          </a:p>
        </p:txBody>
      </p:sp>
      <p:sp>
        <p:nvSpPr>
          <p:cNvPr id="37" name="Rectangle 36">
            <a:extLst>
              <a:ext uri="{FF2B5EF4-FFF2-40B4-BE49-F238E27FC236}">
                <a16:creationId xmlns:a16="http://schemas.microsoft.com/office/drawing/2014/main" id="{939F77F6-77CF-46C0-AC00-152962613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09" y="-15839"/>
            <a:ext cx="8126510" cy="1594273"/>
          </a:xfrm>
          <a:prstGeom prst="rect">
            <a:avLst/>
          </a:prstGeom>
          <a:gradFill>
            <a:gsLst>
              <a:gs pos="0">
                <a:schemeClr val="accent5">
                  <a:alpha val="17000"/>
                </a:schemeClr>
              </a:gs>
              <a:gs pos="99000">
                <a:schemeClr val="accent2"/>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Nova"/>
              <a:ea typeface="+mn-ea"/>
              <a:cs typeface="+mn-cs"/>
            </a:endParaRPr>
          </a:p>
        </p:txBody>
      </p:sp>
      <p:sp>
        <p:nvSpPr>
          <p:cNvPr id="39" name="Rectangle 38">
            <a:extLst>
              <a:ext uri="{FF2B5EF4-FFF2-40B4-BE49-F238E27FC236}">
                <a16:creationId xmlns:a16="http://schemas.microsoft.com/office/drawing/2014/main" id="{181D6D53-7DE2-4564-9C40-9B261437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489113" y="-3047751"/>
            <a:ext cx="1594273" cy="7658101"/>
          </a:xfrm>
          <a:prstGeom prst="rect">
            <a:avLst/>
          </a:prstGeom>
          <a:gradFill>
            <a:gsLst>
              <a:gs pos="23000">
                <a:schemeClr val="accent4">
                  <a:alpha val="0"/>
                </a:schemeClr>
              </a:gs>
              <a:gs pos="99000">
                <a:schemeClr val="accent6">
                  <a:alpha val="59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Nova"/>
              <a:ea typeface="+mn-ea"/>
              <a:cs typeface="+mn-cs"/>
            </a:endParaRPr>
          </a:p>
        </p:txBody>
      </p:sp>
      <p:sp>
        <p:nvSpPr>
          <p:cNvPr id="2" name="Title 1">
            <a:extLst>
              <a:ext uri="{FF2B5EF4-FFF2-40B4-BE49-F238E27FC236}">
                <a16:creationId xmlns:a16="http://schemas.microsoft.com/office/drawing/2014/main" id="{94465721-0F32-45B9-997F-93E9756E0762}"/>
              </a:ext>
            </a:extLst>
          </p:cNvPr>
          <p:cNvSpPr>
            <a:spLocks noGrp="1"/>
          </p:cNvSpPr>
          <p:nvPr>
            <p:ph type="title"/>
          </p:nvPr>
        </p:nvSpPr>
        <p:spPr>
          <a:xfrm>
            <a:off x="1093694" y="322727"/>
            <a:ext cx="6717553" cy="992098"/>
          </a:xfrm>
        </p:spPr>
        <p:txBody>
          <a:bodyPr vert="horz" lIns="0" tIns="0" rIns="0" bIns="0" rtlCol="0" anchor="ctr">
            <a:normAutofit/>
          </a:bodyPr>
          <a:lstStyle/>
          <a:p>
            <a:r>
              <a:rPr lang="en-US" sz="3200" spc="750" dirty="0">
                <a:solidFill>
                  <a:schemeClr val="bg1"/>
                </a:solidFill>
              </a:rPr>
              <a:t>Data Dictionary</a:t>
            </a:r>
          </a:p>
        </p:txBody>
      </p:sp>
      <p:sp>
        <p:nvSpPr>
          <p:cNvPr id="23" name="TextBox 22">
            <a:extLst>
              <a:ext uri="{FF2B5EF4-FFF2-40B4-BE49-F238E27FC236}">
                <a16:creationId xmlns:a16="http://schemas.microsoft.com/office/drawing/2014/main" id="{C9B73A23-49E8-4B36-BBAC-55F0F013B7A4}"/>
              </a:ext>
            </a:extLst>
          </p:cNvPr>
          <p:cNvSpPr txBox="1"/>
          <p:nvPr/>
        </p:nvSpPr>
        <p:spPr>
          <a:xfrm>
            <a:off x="8733060" y="4985728"/>
            <a:ext cx="3458938"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FFFFFF">
                    <a:lumMod val="50000"/>
                  </a:srgbClr>
                </a:solidFill>
                <a:effectLst/>
                <a:uLnTx/>
                <a:uFillTx/>
                <a:latin typeface="Gill Sans Nova"/>
                <a:ea typeface="+mn-ea"/>
                <a:cs typeface="+mn-cs"/>
              </a:rPr>
              <a:t>No. of lots available per no. of lots present </a:t>
            </a:r>
          </a:p>
        </p:txBody>
      </p:sp>
      <p:pic>
        <p:nvPicPr>
          <p:cNvPr id="4" name="Picture 3">
            <a:extLst>
              <a:ext uri="{FF2B5EF4-FFF2-40B4-BE49-F238E27FC236}">
                <a16:creationId xmlns:a16="http://schemas.microsoft.com/office/drawing/2014/main" id="{33BF0E4F-FBA8-424A-9E76-60099EAECC46}"/>
              </a:ext>
            </a:extLst>
          </p:cNvPr>
          <p:cNvPicPr>
            <a:picLocks noChangeAspect="1"/>
          </p:cNvPicPr>
          <p:nvPr/>
        </p:nvPicPr>
        <p:blipFill>
          <a:blip r:embed="rId3"/>
          <a:stretch>
            <a:fillRect/>
          </a:stretch>
        </p:blipFill>
        <p:spPr>
          <a:xfrm>
            <a:off x="9113935" y="1704701"/>
            <a:ext cx="2709134" cy="3154762"/>
          </a:xfrm>
          <a:prstGeom prst="rect">
            <a:avLst/>
          </a:prstGeom>
        </p:spPr>
      </p:pic>
      <p:pic>
        <p:nvPicPr>
          <p:cNvPr id="7" name="Picture 6">
            <a:extLst>
              <a:ext uri="{FF2B5EF4-FFF2-40B4-BE49-F238E27FC236}">
                <a16:creationId xmlns:a16="http://schemas.microsoft.com/office/drawing/2014/main" id="{FFA72C90-EFBA-4FF4-BF1E-2582036D537E}"/>
              </a:ext>
            </a:extLst>
          </p:cNvPr>
          <p:cNvPicPr>
            <a:picLocks noChangeAspect="1"/>
          </p:cNvPicPr>
          <p:nvPr/>
        </p:nvPicPr>
        <p:blipFill>
          <a:blip r:embed="rId4"/>
          <a:stretch>
            <a:fillRect/>
          </a:stretch>
        </p:blipFill>
        <p:spPr>
          <a:xfrm>
            <a:off x="115510" y="1704701"/>
            <a:ext cx="8772639" cy="3154762"/>
          </a:xfrm>
          <a:prstGeom prst="rect">
            <a:avLst/>
          </a:prstGeom>
        </p:spPr>
      </p:pic>
      <p:sp>
        <p:nvSpPr>
          <p:cNvPr id="15" name="TextBox 14">
            <a:extLst>
              <a:ext uri="{FF2B5EF4-FFF2-40B4-BE49-F238E27FC236}">
                <a16:creationId xmlns:a16="http://schemas.microsoft.com/office/drawing/2014/main" id="{41A99637-DB56-4902-93C4-13AA3F2F98FB}"/>
              </a:ext>
            </a:extLst>
          </p:cNvPr>
          <p:cNvSpPr txBox="1"/>
          <p:nvPr/>
        </p:nvSpPr>
        <p:spPr>
          <a:xfrm>
            <a:off x="978191" y="4966749"/>
            <a:ext cx="6616116" cy="144655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GB" sz="1100" dirty="0">
                <a:solidFill>
                  <a:srgbClr val="FFFFFF">
                    <a:lumMod val="50000"/>
                  </a:srgbClr>
                </a:solidFill>
                <a:latin typeface="Gill Sans Nova"/>
              </a:rPr>
              <a:t>Distribution of Car Park Type, Type of Parking System, Gantry Height, No. of Car Park Decks and availability of:</a:t>
            </a:r>
          </a:p>
          <a:p>
            <a:pPr marL="0" marR="0" lvl="0" indent="0" defTabSz="914400" rtl="0" eaLnBrk="1" fontAlgn="auto" latinLnBrk="0" hangingPunct="1">
              <a:lnSpc>
                <a:spcPct val="100000"/>
              </a:lnSpc>
              <a:spcBef>
                <a:spcPts val="0"/>
              </a:spcBef>
              <a:spcAft>
                <a:spcPts val="0"/>
              </a:spcAft>
              <a:buClrTx/>
              <a:buSzTx/>
              <a:buFontTx/>
              <a:buNone/>
              <a:tabLst/>
              <a:defRPr/>
            </a:pPr>
            <a:endParaRPr lang="en-GB" sz="1100" dirty="0">
              <a:solidFill>
                <a:srgbClr val="FFFFFF">
                  <a:lumMod val="50000"/>
                </a:srgbClr>
              </a:solidFill>
              <a:latin typeface="Gill Sans Nova"/>
            </a:endParaRPr>
          </a:p>
          <a:p>
            <a:pPr marR="0" lvl="0" defTabSz="914400" rtl="0" eaLnBrk="1" fontAlgn="auto" latinLnBrk="0" hangingPunct="1">
              <a:lnSpc>
                <a:spcPct val="100000"/>
              </a:lnSpc>
              <a:spcBef>
                <a:spcPts val="0"/>
              </a:spcBef>
              <a:spcAft>
                <a:spcPts val="0"/>
              </a:spcAft>
              <a:buClrTx/>
              <a:buSzTx/>
              <a:tabLst/>
              <a:defRPr/>
            </a:pPr>
            <a:r>
              <a:rPr lang="en-GB" sz="1100" dirty="0">
                <a:solidFill>
                  <a:srgbClr val="FFFFFF">
                    <a:lumMod val="50000"/>
                  </a:srgbClr>
                </a:solidFill>
                <a:latin typeface="Gill Sans Nova"/>
              </a:rPr>
              <a:t>1) Free Parking</a:t>
            </a:r>
          </a:p>
          <a:p>
            <a:pPr marR="0" lvl="0" defTabSz="914400" rtl="0" eaLnBrk="1" fontAlgn="auto" latinLnBrk="0" hangingPunct="1">
              <a:lnSpc>
                <a:spcPct val="100000"/>
              </a:lnSpc>
              <a:spcBef>
                <a:spcPts val="0"/>
              </a:spcBef>
              <a:spcAft>
                <a:spcPts val="0"/>
              </a:spcAft>
              <a:buClrTx/>
              <a:buSzTx/>
              <a:tabLst/>
              <a:defRPr/>
            </a:pPr>
            <a:endParaRPr lang="en-GB" sz="1100" dirty="0">
              <a:solidFill>
                <a:srgbClr val="FFFFFF">
                  <a:lumMod val="50000"/>
                </a:srgbClr>
              </a:solidFill>
              <a:latin typeface="Gill Sans Nova"/>
            </a:endParaRPr>
          </a:p>
          <a:p>
            <a:pPr marL="0" marR="0" lvl="0" indent="0" defTabSz="914400" rtl="0" eaLnBrk="1" fontAlgn="auto" latinLnBrk="0" hangingPunct="1">
              <a:lnSpc>
                <a:spcPct val="100000"/>
              </a:lnSpc>
              <a:spcBef>
                <a:spcPts val="0"/>
              </a:spcBef>
              <a:spcAft>
                <a:spcPts val="0"/>
              </a:spcAft>
              <a:buClrTx/>
              <a:buSzTx/>
              <a:buFontTx/>
              <a:buNone/>
              <a:tabLst/>
              <a:defRPr/>
            </a:pPr>
            <a:r>
              <a:rPr lang="en-GB" sz="1100" dirty="0">
                <a:solidFill>
                  <a:srgbClr val="FFFFFF">
                    <a:lumMod val="50000"/>
                  </a:srgbClr>
                </a:solidFill>
                <a:latin typeface="Gill Sans Nova"/>
              </a:rPr>
              <a:t>2) Night Parking </a:t>
            </a:r>
          </a:p>
          <a:p>
            <a:pPr marL="0" marR="0" lvl="0" indent="0" defTabSz="914400" rtl="0" eaLnBrk="1" fontAlgn="auto" latinLnBrk="0" hangingPunct="1">
              <a:lnSpc>
                <a:spcPct val="100000"/>
              </a:lnSpc>
              <a:spcBef>
                <a:spcPts val="0"/>
              </a:spcBef>
              <a:spcAft>
                <a:spcPts val="0"/>
              </a:spcAft>
              <a:buClrTx/>
              <a:buSzTx/>
              <a:buFontTx/>
              <a:buNone/>
              <a:tabLst/>
              <a:defRPr/>
            </a:pPr>
            <a:endParaRPr lang="en-GB" sz="1100" dirty="0">
              <a:solidFill>
                <a:srgbClr val="FFFFFF">
                  <a:lumMod val="50000"/>
                </a:srgbClr>
              </a:solidFill>
              <a:latin typeface="Gill Sans Nova"/>
            </a:endParaRPr>
          </a:p>
          <a:p>
            <a:pPr marL="0" marR="0" lvl="0" indent="0" defTabSz="914400" rtl="0" eaLnBrk="1" fontAlgn="auto" latinLnBrk="0" hangingPunct="1">
              <a:lnSpc>
                <a:spcPct val="100000"/>
              </a:lnSpc>
              <a:spcBef>
                <a:spcPts val="0"/>
              </a:spcBef>
              <a:spcAft>
                <a:spcPts val="0"/>
              </a:spcAft>
              <a:buClrTx/>
              <a:buSzTx/>
              <a:buFontTx/>
              <a:buNone/>
              <a:tabLst/>
              <a:defRPr/>
            </a:pPr>
            <a:r>
              <a:rPr lang="en-GB" sz="1100" dirty="0">
                <a:solidFill>
                  <a:srgbClr val="FFFFFF">
                    <a:lumMod val="50000"/>
                  </a:srgbClr>
                </a:solidFill>
                <a:latin typeface="Gill Sans Nova"/>
              </a:rPr>
              <a:t>3) Car Park Basement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FFFFFF">
                  <a:lumMod val="50000"/>
                </a:srgbClr>
              </a:solidFill>
              <a:effectLst/>
              <a:uLnTx/>
              <a:uFillTx/>
              <a:latin typeface="Gill Sans Nova"/>
              <a:ea typeface="+mn-ea"/>
              <a:cs typeface="+mn-cs"/>
            </a:endParaRPr>
          </a:p>
        </p:txBody>
      </p:sp>
    </p:spTree>
    <p:extLst>
      <p:ext uri="{BB962C8B-B14F-4D97-AF65-F5344CB8AC3E}">
        <p14:creationId xmlns:p14="http://schemas.microsoft.com/office/powerpoint/2010/main" val="37707195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16279A-D221-48BE-BBCC-8E06F03DA305}"/>
              </a:ext>
            </a:extLst>
          </p:cNvPr>
          <p:cNvSpPr>
            <a:spLocks noGrp="1"/>
          </p:cNvSpPr>
          <p:nvPr>
            <p:ph type="title"/>
          </p:nvPr>
        </p:nvSpPr>
        <p:spPr>
          <a:xfrm>
            <a:off x="256328" y="220192"/>
            <a:ext cx="10136808" cy="1160431"/>
          </a:xfrm>
        </p:spPr>
        <p:txBody>
          <a:bodyPr anchor="b">
            <a:normAutofit/>
          </a:bodyPr>
          <a:lstStyle/>
          <a:p>
            <a:r>
              <a:rPr lang="en-SG" dirty="0"/>
              <a:t>Conclusion of insights &amp; recommendations</a:t>
            </a:r>
          </a:p>
        </p:txBody>
      </p:sp>
      <p:sp>
        <p:nvSpPr>
          <p:cNvPr id="3" name="Content Placeholder 2">
            <a:extLst>
              <a:ext uri="{FF2B5EF4-FFF2-40B4-BE49-F238E27FC236}">
                <a16:creationId xmlns:a16="http://schemas.microsoft.com/office/drawing/2014/main" id="{F75EBEB0-BE1F-48B3-8BCB-0ED8AF346B05}"/>
              </a:ext>
            </a:extLst>
          </p:cNvPr>
          <p:cNvSpPr>
            <a:spLocks noGrp="1"/>
          </p:cNvSpPr>
          <p:nvPr>
            <p:ph idx="1"/>
          </p:nvPr>
        </p:nvSpPr>
        <p:spPr>
          <a:xfrm>
            <a:off x="256327" y="1186781"/>
            <a:ext cx="10825887" cy="5128049"/>
          </a:xfrm>
        </p:spPr>
        <p:txBody>
          <a:bodyPr anchor="t">
            <a:normAutofit lnSpcReduction="10000"/>
          </a:bodyPr>
          <a:lstStyle/>
          <a:p>
            <a:pPr lvl="0" algn="just"/>
            <a:endParaRPr lang="en-US" sz="1200" dirty="0">
              <a:solidFill>
                <a:schemeClr val="bg2">
                  <a:lumMod val="25000"/>
                </a:schemeClr>
              </a:solidFill>
            </a:endParaRPr>
          </a:p>
          <a:p>
            <a:pPr algn="just"/>
            <a:r>
              <a:rPr lang="en-US" sz="1200" dirty="0">
                <a:solidFill>
                  <a:schemeClr val="bg2">
                    <a:lumMod val="25000"/>
                  </a:schemeClr>
                </a:solidFill>
              </a:rPr>
              <a:t>What are the most popular brand of cars sold and their respective models?</a:t>
            </a:r>
          </a:p>
          <a:p>
            <a:pPr lvl="1" algn="just"/>
            <a:r>
              <a:rPr lang="en-US" sz="1200" dirty="0">
                <a:solidFill>
                  <a:schemeClr val="bg2">
                    <a:lumMod val="25000"/>
                  </a:schemeClr>
                </a:solidFill>
              </a:rPr>
              <a:t> Toyota, with the Toyota Corolla, as it is reliable, efficient and budget friendly. Therefore, I recommend to purchase the Corolla</a:t>
            </a:r>
          </a:p>
          <a:p>
            <a:pPr algn="just"/>
            <a:r>
              <a:rPr lang="en-US" sz="1200" dirty="0">
                <a:solidFill>
                  <a:schemeClr val="bg2">
                    <a:lumMod val="25000"/>
                  </a:schemeClr>
                </a:solidFill>
              </a:rPr>
              <a:t>What road facilities am I provided with as a car buyer?</a:t>
            </a:r>
          </a:p>
          <a:p>
            <a:pPr lvl="1" algn="just"/>
            <a:r>
              <a:rPr lang="en-US" sz="1200" dirty="0">
                <a:solidFill>
                  <a:schemeClr val="bg2">
                    <a:lumMod val="25000"/>
                  </a:schemeClr>
                </a:solidFill>
              </a:rPr>
              <a:t>Annually-increasing </a:t>
            </a:r>
            <a:r>
              <a:rPr lang="en-US" sz="1200" dirty="0">
                <a:solidFill>
                  <a:schemeClr val="accent2"/>
                </a:solidFill>
              </a:rPr>
              <a:t>road length</a:t>
            </a:r>
          </a:p>
          <a:p>
            <a:pPr lvl="1" algn="just"/>
            <a:r>
              <a:rPr lang="en-US" sz="1200" dirty="0">
                <a:solidFill>
                  <a:schemeClr val="bg2">
                    <a:lumMod val="25000"/>
                  </a:schemeClr>
                </a:solidFill>
              </a:rPr>
              <a:t>Annually increasing </a:t>
            </a:r>
            <a:r>
              <a:rPr lang="en-US" sz="1200" dirty="0">
                <a:solidFill>
                  <a:schemeClr val="accent2"/>
                </a:solidFill>
              </a:rPr>
              <a:t>transport facilities and services</a:t>
            </a:r>
            <a:r>
              <a:rPr lang="en-US" sz="1200" dirty="0">
                <a:solidFill>
                  <a:schemeClr val="bg2">
                    <a:lumMod val="25000"/>
                  </a:schemeClr>
                </a:solidFill>
              </a:rPr>
              <a:t> such as Vehicular Bridges, Vehicle Underpass Tunnels, Traffic Lights etc.</a:t>
            </a:r>
          </a:p>
          <a:p>
            <a:pPr lvl="0" algn="just"/>
            <a:r>
              <a:rPr lang="en-US" sz="1200" dirty="0">
                <a:solidFill>
                  <a:schemeClr val="bg2">
                    <a:lumMod val="25000"/>
                  </a:schemeClr>
                </a:solidFill>
              </a:rPr>
              <a:t>How much are average fuel prices?</a:t>
            </a:r>
          </a:p>
          <a:p>
            <a:pPr lvl="1" algn="just"/>
            <a:r>
              <a:rPr lang="en-US" sz="1200" dirty="0">
                <a:solidFill>
                  <a:schemeClr val="bg2">
                    <a:lumMod val="25000"/>
                  </a:schemeClr>
                </a:solidFill>
              </a:rPr>
              <a:t>Average fuel prices are about </a:t>
            </a:r>
            <a:r>
              <a:rPr lang="en-US" sz="1200" dirty="0">
                <a:solidFill>
                  <a:schemeClr val="accent2"/>
                </a:solidFill>
              </a:rPr>
              <a:t>$3.10 per liter</a:t>
            </a:r>
            <a:r>
              <a:rPr lang="en-US" sz="1200" dirty="0">
                <a:solidFill>
                  <a:schemeClr val="bg2">
                    <a:lumMod val="25000"/>
                  </a:schemeClr>
                </a:solidFill>
              </a:rPr>
              <a:t>, however due to volatile and unpredictable market conditions, said </a:t>
            </a:r>
            <a:r>
              <a:rPr lang="en-US" sz="1200" dirty="0">
                <a:solidFill>
                  <a:schemeClr val="accent2"/>
                </a:solidFill>
              </a:rPr>
              <a:t>values may be prone to fluctuation</a:t>
            </a:r>
            <a:r>
              <a:rPr lang="en-US" sz="1200" dirty="0">
                <a:solidFill>
                  <a:schemeClr val="bg2">
                    <a:lumMod val="25000"/>
                  </a:schemeClr>
                </a:solidFill>
              </a:rPr>
              <a:t>.</a:t>
            </a:r>
          </a:p>
          <a:p>
            <a:pPr lvl="0" algn="just"/>
            <a:r>
              <a:rPr lang="en-US" sz="1200" dirty="0">
                <a:solidFill>
                  <a:schemeClr val="bg2">
                    <a:lumMod val="25000"/>
                  </a:schemeClr>
                </a:solidFill>
              </a:rPr>
              <a:t>How congested is Singapore? How many cars are on the road and how fast can I drive?</a:t>
            </a:r>
          </a:p>
          <a:p>
            <a:pPr lvl="1" algn="just"/>
            <a:r>
              <a:rPr lang="en-US" sz="1200" dirty="0">
                <a:solidFill>
                  <a:schemeClr val="bg2">
                    <a:lumMod val="25000"/>
                  </a:schemeClr>
                </a:solidFill>
              </a:rPr>
              <a:t>In terms of jam density, there is a </a:t>
            </a:r>
            <a:r>
              <a:rPr lang="en-US" sz="1200" dirty="0">
                <a:solidFill>
                  <a:schemeClr val="accent2"/>
                </a:solidFill>
              </a:rPr>
              <a:t>69.5% possibility to be caught in a jam</a:t>
            </a:r>
            <a:r>
              <a:rPr lang="en-US" sz="1200" dirty="0">
                <a:solidFill>
                  <a:schemeClr val="bg2">
                    <a:lumMod val="25000"/>
                  </a:schemeClr>
                </a:solidFill>
              </a:rPr>
              <a:t> in Singapore, if we consider the average number of vehicles per km in a jam to be 400. </a:t>
            </a:r>
          </a:p>
          <a:p>
            <a:pPr lvl="1" algn="just"/>
            <a:r>
              <a:rPr lang="en-US" sz="1200" dirty="0">
                <a:solidFill>
                  <a:schemeClr val="bg2">
                    <a:lumMod val="25000"/>
                  </a:schemeClr>
                </a:solidFill>
              </a:rPr>
              <a:t>Up by 1.4km/h since 2005, you can drive at an average speed of </a:t>
            </a:r>
            <a:r>
              <a:rPr lang="en-US" sz="1200" dirty="0">
                <a:solidFill>
                  <a:schemeClr val="accent2"/>
                </a:solidFill>
              </a:rPr>
              <a:t>64.1 Km/h  on expressways, and 28.9 Km/h on arterial roads</a:t>
            </a:r>
            <a:r>
              <a:rPr lang="en-US" sz="1200" dirty="0">
                <a:solidFill>
                  <a:schemeClr val="bg2">
                    <a:lumMod val="25000"/>
                  </a:schemeClr>
                </a:solidFill>
              </a:rPr>
              <a:t> such as Orchard Road.</a:t>
            </a:r>
          </a:p>
          <a:p>
            <a:pPr lvl="0" algn="just"/>
            <a:r>
              <a:rPr lang="en-US" sz="1200" dirty="0">
                <a:solidFill>
                  <a:schemeClr val="bg2">
                    <a:lumMod val="25000"/>
                  </a:schemeClr>
                </a:solidFill>
              </a:rPr>
              <a:t>What are the most common accidents? If I get into an accident, what are the average vehicle insurance prices</a:t>
            </a:r>
          </a:p>
          <a:p>
            <a:pPr lvl="1" algn="just"/>
            <a:r>
              <a:rPr lang="en-US" sz="1200" dirty="0">
                <a:solidFill>
                  <a:schemeClr val="bg2">
                    <a:lumMod val="25000"/>
                  </a:schemeClr>
                </a:solidFill>
              </a:rPr>
              <a:t>The most common accidents occur when </a:t>
            </a:r>
            <a:r>
              <a:rPr lang="en-US" sz="1200" dirty="0">
                <a:solidFill>
                  <a:schemeClr val="accent2"/>
                </a:solidFill>
              </a:rPr>
              <a:t>Drivers, Riders or Cyclists fail to keep a proper lookout on the road</a:t>
            </a:r>
            <a:r>
              <a:rPr lang="en-US" sz="1200" dirty="0">
                <a:solidFill>
                  <a:schemeClr val="bg2">
                    <a:lumMod val="25000"/>
                  </a:schemeClr>
                </a:solidFill>
              </a:rPr>
              <a:t>. </a:t>
            </a:r>
          </a:p>
          <a:p>
            <a:pPr lvl="1" algn="just"/>
            <a:r>
              <a:rPr lang="en-US" sz="1200" dirty="0">
                <a:solidFill>
                  <a:schemeClr val="bg2">
                    <a:lumMod val="25000"/>
                  </a:schemeClr>
                </a:solidFill>
              </a:rPr>
              <a:t>Such accidents require insurance prices that vary from age group to age group, with the most expensive being </a:t>
            </a:r>
            <a:r>
              <a:rPr lang="en-US" sz="1200" dirty="0">
                <a:solidFill>
                  <a:schemeClr val="accent2"/>
                </a:solidFill>
              </a:rPr>
              <a:t>$2,247 for male adults in their 20’s</a:t>
            </a:r>
            <a:r>
              <a:rPr lang="en-US" sz="1200" dirty="0">
                <a:solidFill>
                  <a:schemeClr val="bg2">
                    <a:lumMod val="25000"/>
                  </a:schemeClr>
                </a:solidFill>
              </a:rPr>
              <a:t>, and the lowest being </a:t>
            </a:r>
            <a:r>
              <a:rPr lang="en-US" sz="1200" dirty="0">
                <a:solidFill>
                  <a:schemeClr val="accent2"/>
                </a:solidFill>
              </a:rPr>
              <a:t>$1,576 for female adults in their 40’s</a:t>
            </a:r>
            <a:r>
              <a:rPr lang="en-US" sz="1200" dirty="0">
                <a:solidFill>
                  <a:schemeClr val="bg2">
                    <a:lumMod val="25000"/>
                  </a:schemeClr>
                </a:solidFill>
              </a:rPr>
              <a:t>.</a:t>
            </a:r>
          </a:p>
          <a:p>
            <a:pPr lvl="0" algn="just"/>
            <a:r>
              <a:rPr lang="en-US" sz="1200" dirty="0">
                <a:solidFill>
                  <a:schemeClr val="bg2">
                    <a:lumMod val="25000"/>
                  </a:schemeClr>
                </a:solidFill>
              </a:rPr>
              <a:t>After I’m done driving, where do I park my car?</a:t>
            </a:r>
          </a:p>
          <a:p>
            <a:pPr lvl="1" algn="just"/>
            <a:r>
              <a:rPr lang="en-US" sz="1200" dirty="0">
                <a:solidFill>
                  <a:schemeClr val="bg2">
                    <a:lumMod val="25000"/>
                  </a:schemeClr>
                </a:solidFill>
              </a:rPr>
              <a:t>The most common and easily accessible carparks available for usage are </a:t>
            </a:r>
            <a:r>
              <a:rPr lang="en-US" sz="1200" dirty="0">
                <a:solidFill>
                  <a:schemeClr val="accent2"/>
                </a:solidFill>
              </a:rPr>
              <a:t>10-12 deck multi-storey carparks that offer electronic parking</a:t>
            </a:r>
            <a:r>
              <a:rPr lang="en-US" sz="1200" dirty="0"/>
              <a:t>, therefore I recommend to either find a carpark with said specifications, or spend $12 a day for season parking</a:t>
            </a:r>
          </a:p>
          <a:p>
            <a:pPr marL="0" indent="0" algn="just">
              <a:buNone/>
            </a:pPr>
            <a:endParaRPr lang="en-SG" sz="1200" dirty="0"/>
          </a:p>
        </p:txBody>
      </p:sp>
      <p:sp>
        <p:nvSpPr>
          <p:cNvPr id="25" name="Rectangle 24">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70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2">
            <a:extLst>
              <a:ext uri="{FF2B5EF4-FFF2-40B4-BE49-F238E27FC236}">
                <a16:creationId xmlns:a16="http://schemas.microsoft.com/office/drawing/2014/main" id="{29CE50C7-529E-4D3D-B377-4234824C7407}"/>
              </a:ext>
            </a:extLst>
          </p:cNvPr>
          <p:cNvSpPr txBox="1">
            <a:spLocks/>
          </p:cNvSpPr>
          <p:nvPr/>
        </p:nvSpPr>
        <p:spPr>
          <a:xfrm>
            <a:off x="592388" y="4572594"/>
            <a:ext cx="7658947" cy="1446772"/>
          </a:xfrm>
          <a:prstGeom prst="rect">
            <a:avLst/>
          </a:prstGeom>
        </p:spPr>
        <p:txBody>
          <a:bodyPr vert="horz" lIns="0" tIns="0" rIns="0" bIns="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FontTx/>
              <a:buChar char="-"/>
            </a:pPr>
            <a:endParaRPr lang="en-SG" sz="1600" dirty="0"/>
          </a:p>
          <a:p>
            <a:pPr lvl="1">
              <a:buFontTx/>
              <a:buChar char="-"/>
            </a:pPr>
            <a:endParaRPr lang="en-SG" sz="1600" dirty="0"/>
          </a:p>
        </p:txBody>
      </p:sp>
    </p:spTree>
    <p:extLst>
      <p:ext uri="{BB962C8B-B14F-4D97-AF65-F5344CB8AC3E}">
        <p14:creationId xmlns:p14="http://schemas.microsoft.com/office/powerpoint/2010/main" val="698244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fade">
                                      <p:cBhvr>
                                        <p:cTn id="43" dur="500"/>
                                        <p:tgtEl>
                                          <p:spTgt spid="3">
                                            <p:txEl>
                                              <p:pRg st="12" end="12"/>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
                                            <p:txEl>
                                              <p:pRg st="13" end="13"/>
                                            </p:txEl>
                                          </p:spTgt>
                                        </p:tgtEl>
                                        <p:attrNameLst>
                                          <p:attrName>style.visibility</p:attrName>
                                        </p:attrNameLst>
                                      </p:cBhvr>
                                      <p:to>
                                        <p:strVal val="visible"/>
                                      </p:to>
                                    </p:set>
                                    <p:animEffect transition="in" filter="fade">
                                      <p:cBhvr>
                                        <p:cTn id="46" dur="500"/>
                                        <p:tgtEl>
                                          <p:spTgt spid="3">
                                            <p:txEl>
                                              <p:pRg st="13" end="1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3">
                                            <p:txEl>
                                              <p:pRg st="14" end="14"/>
                                            </p:txEl>
                                          </p:spTgt>
                                        </p:tgtEl>
                                        <p:attrNameLst>
                                          <p:attrName>style.visibility</p:attrName>
                                        </p:attrNameLst>
                                      </p:cBhvr>
                                      <p:to>
                                        <p:strVal val="visible"/>
                                      </p:to>
                                    </p:set>
                                    <p:animEffect transition="in" filter="fade">
                                      <p:cBhvr>
                                        <p:cTn id="49" dur="500"/>
                                        <p:tgtEl>
                                          <p:spTgt spid="3">
                                            <p:txEl>
                                              <p:pRg st="14" end="14"/>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3">
                                            <p:txEl>
                                              <p:pRg st="15" end="15"/>
                                            </p:txEl>
                                          </p:spTgt>
                                        </p:tgtEl>
                                        <p:attrNameLst>
                                          <p:attrName>style.visibility</p:attrName>
                                        </p:attrNameLst>
                                      </p:cBhvr>
                                      <p:to>
                                        <p:strVal val="visible"/>
                                      </p:to>
                                    </p:set>
                                    <p:animEffect transition="in" filter="fade">
                                      <p:cBhvr>
                                        <p:cTn id="52"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A37E4-613F-4ACE-B00B-91E6882CBE31}"/>
              </a:ext>
            </a:extLst>
          </p:cNvPr>
          <p:cNvSpPr>
            <a:spLocks noGrp="1"/>
          </p:cNvSpPr>
          <p:nvPr>
            <p:ph type="title"/>
          </p:nvPr>
        </p:nvSpPr>
        <p:spPr>
          <a:xfrm>
            <a:off x="1371600" y="185928"/>
            <a:ext cx="10241280" cy="1234440"/>
          </a:xfrm>
        </p:spPr>
        <p:txBody>
          <a:bodyPr/>
          <a:lstStyle/>
          <a:p>
            <a:r>
              <a:rPr lang="en-SG" dirty="0"/>
              <a:t>credits</a:t>
            </a:r>
          </a:p>
        </p:txBody>
      </p:sp>
      <p:sp>
        <p:nvSpPr>
          <p:cNvPr id="3" name="Content Placeholder 2">
            <a:extLst>
              <a:ext uri="{FF2B5EF4-FFF2-40B4-BE49-F238E27FC236}">
                <a16:creationId xmlns:a16="http://schemas.microsoft.com/office/drawing/2014/main" id="{C532AC14-1989-47CD-8526-6984E2BE5FB2}"/>
              </a:ext>
            </a:extLst>
          </p:cNvPr>
          <p:cNvSpPr>
            <a:spLocks noGrp="1"/>
          </p:cNvSpPr>
          <p:nvPr>
            <p:ph idx="1"/>
          </p:nvPr>
        </p:nvSpPr>
        <p:spPr>
          <a:xfrm>
            <a:off x="1371600" y="1879579"/>
            <a:ext cx="10241280" cy="4627357"/>
          </a:xfrm>
        </p:spPr>
        <p:txBody>
          <a:bodyPr>
            <a:normAutofit/>
          </a:bodyPr>
          <a:lstStyle/>
          <a:p>
            <a:r>
              <a:rPr lang="en-US" sz="1600" dirty="0"/>
              <a:t>Amanda S., 2022. Why Is The Toyota Brand So Popular Among Consumers? [online] Driver’s </a:t>
            </a:r>
            <a:r>
              <a:rPr lang="en-US" sz="1600" dirty="0" err="1"/>
              <a:t>AutoMart</a:t>
            </a:r>
            <a:br>
              <a:rPr lang="en-US" sz="1600" dirty="0"/>
            </a:br>
            <a:r>
              <a:rPr lang="en-US" sz="1600" dirty="0"/>
              <a:t>Available at: </a:t>
            </a:r>
            <a:r>
              <a:rPr lang="en-US" sz="1400" dirty="0">
                <a:hlinkClick r:id="rId2"/>
              </a:rPr>
              <a:t>Why Is The Toyota Brand So Popular Among Consumers? (driversautomart.com)</a:t>
            </a:r>
            <a:br>
              <a:rPr lang="en-US" sz="1600" dirty="0"/>
            </a:br>
            <a:r>
              <a:rPr lang="en-US" sz="1600" dirty="0"/>
              <a:t>[Accessed 14 February 2022]</a:t>
            </a:r>
          </a:p>
          <a:p>
            <a:r>
              <a:rPr lang="en-US" sz="1600" dirty="0"/>
              <a:t>2022 Toyota Camry [online] US News</a:t>
            </a:r>
            <a:br>
              <a:rPr lang="en-US" sz="1600" dirty="0"/>
            </a:br>
            <a:r>
              <a:rPr lang="en-US" sz="1600" dirty="0"/>
              <a:t>Available at: </a:t>
            </a:r>
            <a:r>
              <a:rPr lang="en-US" sz="1400" dirty="0">
                <a:hlinkClick r:id="rId3"/>
              </a:rPr>
              <a:t>2022 Toyota Camry Prices, Reviews, &amp; Pictures | U.S. News (usnews.com)</a:t>
            </a:r>
            <a:br>
              <a:rPr lang="en-US" sz="1600" dirty="0"/>
            </a:br>
            <a:r>
              <a:rPr lang="en-US" sz="1600" dirty="0"/>
              <a:t>[Accessed 14 February 2022]</a:t>
            </a:r>
          </a:p>
          <a:p>
            <a:r>
              <a:rPr lang="en-US" sz="1600" dirty="0"/>
              <a:t> </a:t>
            </a:r>
            <a:r>
              <a:rPr lang="en-US" sz="1600" dirty="0" err="1"/>
              <a:t>Offical</a:t>
            </a:r>
            <a:r>
              <a:rPr lang="en-US" sz="1600" dirty="0"/>
              <a:t> PR, 2022 Toyota Camry [online] </a:t>
            </a:r>
            <a:r>
              <a:rPr lang="en-US" sz="1600" dirty="0" err="1"/>
              <a:t>WheelZome</a:t>
            </a:r>
            <a:br>
              <a:rPr lang="en-US" sz="1600" dirty="0"/>
            </a:br>
            <a:r>
              <a:rPr lang="en-US" sz="1600" dirty="0"/>
              <a:t>Available at: </a:t>
            </a:r>
            <a:r>
              <a:rPr lang="en-US" sz="1200" dirty="0">
                <a:hlinkClick r:id="rId4"/>
              </a:rPr>
              <a:t>Why Is Toyota Corolla The World's Best-Selling Car? | Wheelz.me English</a:t>
            </a:r>
            <a:br>
              <a:rPr lang="en-US" sz="1600" dirty="0"/>
            </a:br>
            <a:r>
              <a:rPr lang="en-US" sz="1600" dirty="0"/>
              <a:t>[Accessed 14 February 2022]</a:t>
            </a:r>
          </a:p>
          <a:p>
            <a:r>
              <a:rPr lang="en-US" sz="1600" dirty="0"/>
              <a:t>See Kit, Tang,. 2022 Why are gas prices on the rise and what does this mean for Singapore? [online] CNA</a:t>
            </a:r>
            <a:br>
              <a:rPr lang="en-US" sz="1600" dirty="0"/>
            </a:br>
            <a:r>
              <a:rPr lang="en-US" sz="1600" dirty="0"/>
              <a:t>Available at: </a:t>
            </a:r>
            <a:r>
              <a:rPr lang="en-US" sz="1200" dirty="0">
                <a:hlinkClick r:id="rId5"/>
              </a:rPr>
              <a:t>Why are gas prices on the rise and what does this mean for Singapore? - CNA (channelnewsasia.com) </a:t>
            </a:r>
            <a:br>
              <a:rPr lang="en-US" sz="1200" dirty="0"/>
            </a:br>
            <a:r>
              <a:rPr lang="en-US" sz="1600" dirty="0"/>
              <a:t>[Accessed 14 February 2022]</a:t>
            </a:r>
          </a:p>
          <a:p>
            <a:endParaRPr lang="en-US" sz="1600" dirty="0"/>
          </a:p>
          <a:p>
            <a:endParaRPr lang="en-US" sz="1600" dirty="0"/>
          </a:p>
        </p:txBody>
      </p:sp>
    </p:spTree>
    <p:extLst>
      <p:ext uri="{BB962C8B-B14F-4D97-AF65-F5344CB8AC3E}">
        <p14:creationId xmlns:p14="http://schemas.microsoft.com/office/powerpoint/2010/main" val="1637050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BCFF1867-CA5E-416C-80CB-68BE95CE2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7050DD-A17C-4ACC-8D9A-E50765FE4C07}"/>
              </a:ext>
            </a:extLst>
          </p:cNvPr>
          <p:cNvSpPr>
            <a:spLocks noGrp="1"/>
          </p:cNvSpPr>
          <p:nvPr>
            <p:ph type="title"/>
          </p:nvPr>
        </p:nvSpPr>
        <p:spPr>
          <a:xfrm>
            <a:off x="1371600" y="1028701"/>
            <a:ext cx="4372550" cy="2518436"/>
          </a:xfrm>
        </p:spPr>
        <p:txBody>
          <a:bodyPr vert="horz" lIns="0" tIns="0" rIns="0" bIns="0" rtlCol="0" anchor="b">
            <a:normAutofit/>
          </a:bodyPr>
          <a:lstStyle/>
          <a:p>
            <a:r>
              <a:rPr lang="en-US" sz="4000" spc="750" dirty="0"/>
              <a:t>dataset(s) used</a:t>
            </a:r>
          </a:p>
        </p:txBody>
      </p:sp>
      <p:sp>
        <p:nvSpPr>
          <p:cNvPr id="15" name="Rectangle 14">
            <a:extLst>
              <a:ext uri="{FF2B5EF4-FFF2-40B4-BE49-F238E27FC236}">
                <a16:creationId xmlns:a16="http://schemas.microsoft.com/office/drawing/2014/main" id="{5EA2F639-83D8-42FB-805A-0AFD485B9E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4022220"/>
            <a:ext cx="12192002" cy="2838735"/>
          </a:xfrm>
          <a:prstGeom prst="rect">
            <a:avLst/>
          </a:prstGeom>
          <a:gradFill>
            <a:gsLst>
              <a:gs pos="8000">
                <a:schemeClr val="accent6"/>
              </a:gs>
              <a:gs pos="100000">
                <a:schemeClr val="accent5">
                  <a:alpha val="9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8DB4E8D-D68B-4463-A009-8FAB6A115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038600" y="4022219"/>
            <a:ext cx="8153400" cy="2838736"/>
          </a:xfrm>
          <a:prstGeom prst="rect">
            <a:avLst/>
          </a:prstGeom>
          <a:gradFill>
            <a:gsLst>
              <a:gs pos="0">
                <a:schemeClr val="accent5">
                  <a:lumMod val="60000"/>
                  <a:lumOff val="40000"/>
                  <a:alpha val="0"/>
                </a:schemeClr>
              </a:gs>
              <a:gs pos="99000">
                <a:schemeClr val="accent2">
                  <a:alpha val="94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C519481-97EE-45EB-B83B-AE5C46F3D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16759"/>
            <a:ext cx="8441142" cy="2389939"/>
          </a:xfrm>
          <a:prstGeom prst="rect">
            <a:avLst/>
          </a:prstGeom>
          <a:gradFill>
            <a:gsLst>
              <a:gs pos="0">
                <a:schemeClr val="accent6">
                  <a:alpha val="43000"/>
                </a:schemeClr>
              </a:gs>
              <a:gs pos="72000">
                <a:schemeClr val="accent5">
                  <a:alpha val="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A2E2C853-2EBE-443E-ABD5-459FF3307F52}"/>
              </a:ext>
            </a:extLst>
          </p:cNvPr>
          <p:cNvPicPr>
            <a:picLocks noChangeAspect="1"/>
          </p:cNvPicPr>
          <p:nvPr/>
        </p:nvPicPr>
        <p:blipFill>
          <a:blip r:embed="rId2"/>
          <a:stretch>
            <a:fillRect/>
          </a:stretch>
        </p:blipFill>
        <p:spPr>
          <a:xfrm>
            <a:off x="6214323" y="1255909"/>
            <a:ext cx="4453638" cy="4573390"/>
          </a:xfrm>
          <a:prstGeom prst="rect">
            <a:avLst/>
          </a:prstGeom>
        </p:spPr>
      </p:pic>
    </p:spTree>
    <p:extLst>
      <p:ext uri="{BB962C8B-B14F-4D97-AF65-F5344CB8AC3E}">
        <p14:creationId xmlns:p14="http://schemas.microsoft.com/office/powerpoint/2010/main" val="3442275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40BF4A1-714C-419E-A19F-578DE93BE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F91A9BD-D57F-4941-931F-40597AB3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54DB264-9467-4730-B9E9-C9A97DD66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90128" y="3609527"/>
            <a:ext cx="2458347"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BB097F88-2120-47B4-B891-5B28F66BB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7" y="1757079"/>
            <a:ext cx="3900088" cy="4178958"/>
          </a:xfrm>
          <a:custGeom>
            <a:avLst/>
            <a:gdLst>
              <a:gd name="connsiteX0" fmla="*/ 2431956 w 3900088"/>
              <a:gd name="connsiteY0" fmla="*/ 93939 h 4178958"/>
              <a:gd name="connsiteX1" fmla="*/ 3900088 w 3900088"/>
              <a:gd name="connsiteY1" fmla="*/ 2089479 h 4178958"/>
              <a:gd name="connsiteX2" fmla="*/ 1810609 w 3900088"/>
              <a:gd name="connsiteY2" fmla="*/ 4178958 h 4178958"/>
              <a:gd name="connsiteX3" fmla="*/ 77980 w 3900088"/>
              <a:gd name="connsiteY3" fmla="*/ 3257727 h 4178958"/>
              <a:gd name="connsiteX4" fmla="*/ 0 w 3900088"/>
              <a:gd name="connsiteY4" fmla="*/ 3129367 h 4178958"/>
              <a:gd name="connsiteX5" fmla="*/ 831517 w 3900088"/>
              <a:gd name="connsiteY5" fmla="*/ 244059 h 4178958"/>
              <a:gd name="connsiteX6" fmla="*/ 997290 w 3900088"/>
              <a:gd name="connsiteY6" fmla="*/ 164202 h 4178958"/>
              <a:gd name="connsiteX7" fmla="*/ 1810609 w 3900088"/>
              <a:gd name="connsiteY7" fmla="*/ 0 h 4178958"/>
              <a:gd name="connsiteX8" fmla="*/ 2431956 w 3900088"/>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8" h="4178958">
                <a:moveTo>
                  <a:pt x="2431956" y="93939"/>
                </a:moveTo>
                <a:cubicBezTo>
                  <a:pt x="3282517" y="358491"/>
                  <a:pt x="3900088" y="1151865"/>
                  <a:pt x="3900088" y="2089479"/>
                </a:cubicBezTo>
                <a:cubicBezTo>
                  <a:pt x="3900088" y="3243466"/>
                  <a:pt x="2964596" y="4178958"/>
                  <a:pt x="1810609" y="4178958"/>
                </a:cubicBezTo>
                <a:cubicBezTo>
                  <a:pt x="1089367" y="4178958"/>
                  <a:pt x="453475" y="3813531"/>
                  <a:pt x="77980" y="3257727"/>
                </a:cubicBezTo>
                <a:lnTo>
                  <a:pt x="0" y="3129367"/>
                </a:lnTo>
                <a:lnTo>
                  <a:pt x="831517" y="244059"/>
                </a:lnTo>
                <a:lnTo>
                  <a:pt x="997290" y="164202"/>
                </a:lnTo>
                <a:cubicBezTo>
                  <a:pt x="1247271" y="58468"/>
                  <a:pt x="1522112" y="0"/>
                  <a:pt x="1810609" y="0"/>
                </a:cubicBezTo>
                <a:cubicBezTo>
                  <a:pt x="2026982" y="0"/>
                  <a:pt x="2235673" y="32888"/>
                  <a:pt x="2431956" y="93939"/>
                </a:cubicBezTo>
                <a:close/>
              </a:path>
            </a:pathLst>
          </a:custGeom>
          <a:gradFill>
            <a:gsLst>
              <a:gs pos="36000">
                <a:schemeClr val="accent6">
                  <a:lumMod val="60000"/>
                  <a:lumOff val="40000"/>
                  <a:alpha val="6000"/>
                </a:schemeClr>
              </a:gs>
              <a:gs pos="100000">
                <a:schemeClr val="accent6">
                  <a:alpha val="2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Rectangle 30">
            <a:extLst>
              <a:ext uri="{FF2B5EF4-FFF2-40B4-BE49-F238E27FC236}">
                <a16:creationId xmlns:a16="http://schemas.microsoft.com/office/drawing/2014/main" id="{BF9338F5-05AB-4DC5-BD1C-1A9F26C38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0099" y="411154"/>
            <a:ext cx="4395601"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76E808-C257-47FB-BC18-8C529B472D57}"/>
              </a:ext>
            </a:extLst>
          </p:cNvPr>
          <p:cNvSpPr>
            <a:spLocks noGrp="1"/>
          </p:cNvSpPr>
          <p:nvPr>
            <p:ph type="title"/>
          </p:nvPr>
        </p:nvSpPr>
        <p:spPr>
          <a:xfrm>
            <a:off x="457200" y="868280"/>
            <a:ext cx="3390645" cy="3363597"/>
          </a:xfrm>
        </p:spPr>
        <p:txBody>
          <a:bodyPr>
            <a:normAutofit/>
          </a:bodyPr>
          <a:lstStyle/>
          <a:p>
            <a:pPr algn="r"/>
            <a:r>
              <a:rPr lang="en-SG" sz="3200" dirty="0">
                <a:solidFill>
                  <a:schemeClr val="bg1"/>
                </a:solidFill>
              </a:rPr>
              <a:t>Objective of data analysis</a:t>
            </a:r>
          </a:p>
        </p:txBody>
      </p:sp>
      <p:graphicFrame>
        <p:nvGraphicFramePr>
          <p:cNvPr id="19" name="Content Placeholder 6">
            <a:extLst>
              <a:ext uri="{FF2B5EF4-FFF2-40B4-BE49-F238E27FC236}">
                <a16:creationId xmlns:a16="http://schemas.microsoft.com/office/drawing/2014/main" id="{2EDAE6BD-230D-410F-B940-6EFB65D83223}"/>
              </a:ext>
            </a:extLst>
          </p:cNvPr>
          <p:cNvGraphicFramePr>
            <a:graphicFrameLocks noGrp="1"/>
          </p:cNvGraphicFramePr>
          <p:nvPr>
            <p:ph idx="1"/>
            <p:extLst>
              <p:ext uri="{D42A27DB-BD31-4B8C-83A1-F6EECF244321}">
                <p14:modId xmlns:p14="http://schemas.microsoft.com/office/powerpoint/2010/main" val="2476574788"/>
              </p:ext>
            </p:extLst>
          </p:nvPr>
        </p:nvGraphicFramePr>
        <p:xfrm>
          <a:off x="4494653" y="654627"/>
          <a:ext cx="7477214" cy="594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D497D7C7-F0D4-4661-8EA1-DFF3DE45CF61}"/>
              </a:ext>
            </a:extLst>
          </p:cNvPr>
          <p:cNvSpPr txBox="1"/>
          <p:nvPr/>
        </p:nvSpPr>
        <p:spPr>
          <a:xfrm>
            <a:off x="4494653" y="94102"/>
            <a:ext cx="6350000" cy="400110"/>
          </a:xfrm>
          <a:prstGeom prst="rect">
            <a:avLst/>
          </a:prstGeom>
          <a:noFill/>
        </p:spPr>
        <p:txBody>
          <a:bodyPr wrap="square" rtlCol="0">
            <a:spAutoFit/>
          </a:bodyPr>
          <a:lstStyle/>
          <a:p>
            <a:r>
              <a:rPr lang="en-US" sz="2000" u="sng" dirty="0"/>
              <a:t>As a potential car buyer in Singapore, I am looking at:</a:t>
            </a:r>
          </a:p>
        </p:txBody>
      </p:sp>
      <p:sp>
        <p:nvSpPr>
          <p:cNvPr id="4" name="TextBox 3">
            <a:extLst>
              <a:ext uri="{FF2B5EF4-FFF2-40B4-BE49-F238E27FC236}">
                <a16:creationId xmlns:a16="http://schemas.microsoft.com/office/drawing/2014/main" id="{E3C4712B-E181-414B-BC43-B0A127193050}"/>
              </a:ext>
            </a:extLst>
          </p:cNvPr>
          <p:cNvSpPr txBox="1"/>
          <p:nvPr/>
        </p:nvSpPr>
        <p:spPr>
          <a:xfrm>
            <a:off x="4904803" y="1234436"/>
            <a:ext cx="338667" cy="369332"/>
          </a:xfrm>
          <a:prstGeom prst="rect">
            <a:avLst/>
          </a:prstGeom>
          <a:noFill/>
        </p:spPr>
        <p:txBody>
          <a:bodyPr wrap="square" rtlCol="0">
            <a:spAutoFit/>
          </a:bodyPr>
          <a:lstStyle/>
          <a:p>
            <a:pPr algn="ctr"/>
            <a:r>
              <a:rPr lang="en-US" dirty="0"/>
              <a:t>1</a:t>
            </a:r>
          </a:p>
        </p:txBody>
      </p:sp>
      <p:sp>
        <p:nvSpPr>
          <p:cNvPr id="11" name="TextBox 10">
            <a:extLst>
              <a:ext uri="{FF2B5EF4-FFF2-40B4-BE49-F238E27FC236}">
                <a16:creationId xmlns:a16="http://schemas.microsoft.com/office/drawing/2014/main" id="{ED0A20CA-5607-47AA-A5D7-420625E9BDE5}"/>
              </a:ext>
            </a:extLst>
          </p:cNvPr>
          <p:cNvSpPr txBox="1"/>
          <p:nvPr/>
        </p:nvSpPr>
        <p:spPr>
          <a:xfrm>
            <a:off x="5408865" y="2304731"/>
            <a:ext cx="338667" cy="369332"/>
          </a:xfrm>
          <a:prstGeom prst="rect">
            <a:avLst/>
          </a:prstGeom>
          <a:noFill/>
        </p:spPr>
        <p:txBody>
          <a:bodyPr wrap="square" rtlCol="0">
            <a:spAutoFit/>
          </a:bodyPr>
          <a:lstStyle/>
          <a:p>
            <a:pPr algn="ctr"/>
            <a:r>
              <a:rPr lang="en-US" dirty="0"/>
              <a:t>2</a:t>
            </a:r>
          </a:p>
        </p:txBody>
      </p:sp>
      <p:sp>
        <p:nvSpPr>
          <p:cNvPr id="12" name="TextBox 11">
            <a:extLst>
              <a:ext uri="{FF2B5EF4-FFF2-40B4-BE49-F238E27FC236}">
                <a16:creationId xmlns:a16="http://schemas.microsoft.com/office/drawing/2014/main" id="{6B4038A5-C3C3-4858-BD9A-8B5A10B4EBCB}"/>
              </a:ext>
            </a:extLst>
          </p:cNvPr>
          <p:cNvSpPr txBox="1"/>
          <p:nvPr/>
        </p:nvSpPr>
        <p:spPr>
          <a:xfrm>
            <a:off x="5578198" y="3441761"/>
            <a:ext cx="338667" cy="369332"/>
          </a:xfrm>
          <a:prstGeom prst="rect">
            <a:avLst/>
          </a:prstGeom>
          <a:noFill/>
        </p:spPr>
        <p:txBody>
          <a:bodyPr wrap="square" rtlCol="0">
            <a:spAutoFit/>
          </a:bodyPr>
          <a:lstStyle/>
          <a:p>
            <a:pPr algn="ctr"/>
            <a:r>
              <a:rPr lang="en-US" dirty="0"/>
              <a:t>3</a:t>
            </a:r>
          </a:p>
        </p:txBody>
      </p:sp>
      <p:sp>
        <p:nvSpPr>
          <p:cNvPr id="13" name="TextBox 12">
            <a:extLst>
              <a:ext uri="{FF2B5EF4-FFF2-40B4-BE49-F238E27FC236}">
                <a16:creationId xmlns:a16="http://schemas.microsoft.com/office/drawing/2014/main" id="{2AFEE260-0F83-4900-9045-B317A265FEB3}"/>
              </a:ext>
            </a:extLst>
          </p:cNvPr>
          <p:cNvSpPr txBox="1"/>
          <p:nvPr/>
        </p:nvSpPr>
        <p:spPr>
          <a:xfrm>
            <a:off x="5408865" y="4543468"/>
            <a:ext cx="338667" cy="369332"/>
          </a:xfrm>
          <a:prstGeom prst="rect">
            <a:avLst/>
          </a:prstGeom>
          <a:noFill/>
        </p:spPr>
        <p:txBody>
          <a:bodyPr wrap="square" rtlCol="0">
            <a:spAutoFit/>
          </a:bodyPr>
          <a:lstStyle/>
          <a:p>
            <a:pPr algn="ctr"/>
            <a:r>
              <a:rPr lang="en-US" dirty="0"/>
              <a:t>4</a:t>
            </a:r>
          </a:p>
        </p:txBody>
      </p:sp>
      <p:sp>
        <p:nvSpPr>
          <p:cNvPr id="14" name="TextBox 13">
            <a:extLst>
              <a:ext uri="{FF2B5EF4-FFF2-40B4-BE49-F238E27FC236}">
                <a16:creationId xmlns:a16="http://schemas.microsoft.com/office/drawing/2014/main" id="{0972253B-6B3B-4152-8A47-0D6C16564934}"/>
              </a:ext>
            </a:extLst>
          </p:cNvPr>
          <p:cNvSpPr txBox="1"/>
          <p:nvPr/>
        </p:nvSpPr>
        <p:spPr>
          <a:xfrm>
            <a:off x="4879403" y="5673094"/>
            <a:ext cx="338667" cy="369332"/>
          </a:xfrm>
          <a:prstGeom prst="rect">
            <a:avLst/>
          </a:prstGeom>
          <a:noFill/>
        </p:spPr>
        <p:txBody>
          <a:bodyPr wrap="square" rtlCol="0">
            <a:spAutoFit/>
          </a:bodyPr>
          <a:lstStyle/>
          <a:p>
            <a:pPr algn="ctr"/>
            <a:r>
              <a:rPr lang="en-US" dirty="0"/>
              <a:t>5</a:t>
            </a:r>
          </a:p>
        </p:txBody>
      </p:sp>
    </p:spTree>
    <p:extLst>
      <p:ext uri="{BB962C8B-B14F-4D97-AF65-F5344CB8AC3E}">
        <p14:creationId xmlns:p14="http://schemas.microsoft.com/office/powerpoint/2010/main" val="186399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9"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46" name="Rectangle 45">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useBgFill="1">
        <p:nvSpPr>
          <p:cNvPr id="48" name="Rectangle 47">
            <a:extLst>
              <a:ext uri="{FF2B5EF4-FFF2-40B4-BE49-F238E27FC236}">
                <a16:creationId xmlns:a16="http://schemas.microsoft.com/office/drawing/2014/main" id="{7F7F2020-3718-4400-926B-893A0FBDC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50" name="Rectangle 49">
            <a:extLst>
              <a:ext uri="{FF2B5EF4-FFF2-40B4-BE49-F238E27FC236}">
                <a16:creationId xmlns:a16="http://schemas.microsoft.com/office/drawing/2014/main" id="{100C66CE-2B3E-4513-9B9D-EC2B8182F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6" y="5230792"/>
            <a:ext cx="12198725" cy="1645027"/>
          </a:xfrm>
          <a:prstGeom prst="rect">
            <a:avLst/>
          </a:prstGeom>
          <a:gradFill>
            <a:gsLst>
              <a:gs pos="0">
                <a:schemeClr val="accent5"/>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Nova"/>
              <a:ea typeface="+mn-ea"/>
              <a:cs typeface="+mn-cs"/>
            </a:endParaRPr>
          </a:p>
        </p:txBody>
      </p:sp>
      <p:sp>
        <p:nvSpPr>
          <p:cNvPr id="52" name="Rectangle 51">
            <a:extLst>
              <a:ext uri="{FF2B5EF4-FFF2-40B4-BE49-F238E27FC236}">
                <a16:creationId xmlns:a16="http://schemas.microsoft.com/office/drawing/2014/main" id="{E9F3C764-BCFB-4F32-B897-6513FF0F6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6" y="5230792"/>
            <a:ext cx="8122026" cy="1653935"/>
          </a:xfrm>
          <a:prstGeom prst="rect">
            <a:avLst/>
          </a:prstGeom>
          <a:gradFill>
            <a:gsLst>
              <a:gs pos="24000">
                <a:schemeClr val="accent2">
                  <a:alpha val="0"/>
                </a:schemeClr>
              </a:gs>
              <a:gs pos="99000">
                <a:schemeClr val="accent2">
                  <a:alpha val="68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Nova"/>
              <a:ea typeface="+mn-ea"/>
              <a:cs typeface="+mn-cs"/>
            </a:endParaRPr>
          </a:p>
        </p:txBody>
      </p:sp>
      <p:sp>
        <p:nvSpPr>
          <p:cNvPr id="54" name="Rectangle 53">
            <a:extLst>
              <a:ext uri="{FF2B5EF4-FFF2-40B4-BE49-F238E27FC236}">
                <a16:creationId xmlns:a16="http://schemas.microsoft.com/office/drawing/2014/main" id="{8411D24A-F765-48C8-813D-D3A5E5AAB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895080" y="3111827"/>
            <a:ext cx="1177951" cy="5415888"/>
          </a:xfrm>
          <a:prstGeom prst="rect">
            <a:avLst/>
          </a:prstGeom>
          <a:gradFill>
            <a:gsLst>
              <a:gs pos="23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Nova"/>
              <a:ea typeface="+mn-ea"/>
              <a:cs typeface="+mn-cs"/>
            </a:endParaRPr>
          </a:p>
        </p:txBody>
      </p:sp>
      <p:sp>
        <p:nvSpPr>
          <p:cNvPr id="2" name="Title 1">
            <a:extLst>
              <a:ext uri="{FF2B5EF4-FFF2-40B4-BE49-F238E27FC236}">
                <a16:creationId xmlns:a16="http://schemas.microsoft.com/office/drawing/2014/main" id="{94465721-0F32-45B9-997F-93E9756E0762}"/>
              </a:ext>
            </a:extLst>
          </p:cNvPr>
          <p:cNvSpPr>
            <a:spLocks noGrp="1"/>
          </p:cNvSpPr>
          <p:nvPr>
            <p:ph type="title"/>
          </p:nvPr>
        </p:nvSpPr>
        <p:spPr>
          <a:xfrm>
            <a:off x="196617" y="5618155"/>
            <a:ext cx="7881866" cy="1092200"/>
          </a:xfrm>
        </p:spPr>
        <p:txBody>
          <a:bodyPr vert="horz" lIns="0" tIns="0" rIns="0" bIns="0" rtlCol="0" anchor="ctr">
            <a:normAutofit/>
          </a:bodyPr>
          <a:lstStyle/>
          <a:p>
            <a:r>
              <a:rPr lang="en-US" sz="1600" dirty="0">
                <a:solidFill>
                  <a:schemeClr val="bg2"/>
                </a:solidFill>
              </a:rPr>
              <a:t>What kind of car should I buy?</a:t>
            </a:r>
            <a:br>
              <a:rPr lang="en-US" sz="1600" dirty="0">
                <a:solidFill>
                  <a:schemeClr val="bg2"/>
                </a:solidFill>
              </a:rPr>
            </a:br>
            <a:br>
              <a:rPr lang="en-US" sz="1600" dirty="0">
                <a:solidFill>
                  <a:schemeClr val="bg2"/>
                </a:solidFill>
              </a:rPr>
            </a:br>
            <a:br>
              <a:rPr lang="en-US" sz="1600" dirty="0"/>
            </a:br>
            <a:r>
              <a:rPr kumimoji="0" lang="en-US" sz="1600" b="1" i="0" u="none" strike="noStrike" kern="1200" cap="all" spc="700" normalizeH="0" baseline="0" noProof="0" dirty="0">
                <a:ln>
                  <a:noFill/>
                </a:ln>
                <a:solidFill>
                  <a:srgbClr val="FFFFFF">
                    <a:lumMod val="75000"/>
                  </a:srgbClr>
                </a:solidFill>
                <a:effectLst/>
                <a:uLnTx/>
                <a:uFillTx/>
                <a:latin typeface="Gill Sans Nova"/>
                <a:ea typeface="+mj-ea"/>
                <a:cs typeface="+mj-cs"/>
              </a:rPr>
              <a:t>Why does that matter?</a:t>
            </a:r>
            <a:endParaRPr lang="en-US" sz="3200" spc="750" dirty="0">
              <a:solidFill>
                <a:schemeClr val="bg1"/>
              </a:solidFill>
            </a:endParaRPr>
          </a:p>
        </p:txBody>
      </p:sp>
      <p:pic>
        <p:nvPicPr>
          <p:cNvPr id="5" name="Picture 4">
            <a:extLst>
              <a:ext uri="{FF2B5EF4-FFF2-40B4-BE49-F238E27FC236}">
                <a16:creationId xmlns:a16="http://schemas.microsoft.com/office/drawing/2014/main" id="{3775D938-0A86-4879-8C17-74393891A560}"/>
              </a:ext>
            </a:extLst>
          </p:cNvPr>
          <p:cNvPicPr>
            <a:picLocks noChangeAspect="1"/>
          </p:cNvPicPr>
          <p:nvPr/>
        </p:nvPicPr>
        <p:blipFill>
          <a:blip r:embed="rId3"/>
          <a:stretch>
            <a:fillRect/>
          </a:stretch>
        </p:blipFill>
        <p:spPr>
          <a:xfrm>
            <a:off x="-6727" y="33345"/>
            <a:ext cx="12192000" cy="5188539"/>
          </a:xfrm>
          <a:prstGeom prst="rect">
            <a:avLst/>
          </a:prstGeom>
        </p:spPr>
      </p:pic>
    </p:spTree>
    <p:extLst>
      <p:ext uri="{BB962C8B-B14F-4D97-AF65-F5344CB8AC3E}">
        <p14:creationId xmlns:p14="http://schemas.microsoft.com/office/powerpoint/2010/main" val="362926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27">
            <a:extLst>
              <a:ext uri="{FF2B5EF4-FFF2-40B4-BE49-F238E27FC236}">
                <a16:creationId xmlns:a16="http://schemas.microsoft.com/office/drawing/2014/main" id="{B60A9CD2-F01E-47AE-88A6-D8F612D15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41" name="Rectangle 29">
            <a:extLst>
              <a:ext uri="{FF2B5EF4-FFF2-40B4-BE49-F238E27FC236}">
                <a16:creationId xmlns:a16="http://schemas.microsoft.com/office/drawing/2014/main" id="{668C520E-8A72-4150-8FE3-A3272B2BB3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42" name="Rectangle 31">
            <a:extLst>
              <a:ext uri="{FF2B5EF4-FFF2-40B4-BE49-F238E27FC236}">
                <a16:creationId xmlns:a16="http://schemas.microsoft.com/office/drawing/2014/main" id="{7D9D02D2-145B-47AF-8A96-A08D9D949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9151" y="3638550"/>
            <a:ext cx="2400299"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34" name="Freeform: Shape 33">
            <a:extLst>
              <a:ext uri="{FF2B5EF4-FFF2-40B4-BE49-F238E27FC236}">
                <a16:creationId xmlns:a16="http://schemas.microsoft.com/office/drawing/2014/main" id="{FC24E565-C2C5-4A50-974C-E083E8CBC1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5" y="1757079"/>
            <a:ext cx="3900087" cy="4178958"/>
          </a:xfrm>
          <a:custGeom>
            <a:avLst/>
            <a:gdLst>
              <a:gd name="connsiteX0" fmla="*/ 2431955 w 3900087"/>
              <a:gd name="connsiteY0" fmla="*/ 93939 h 4178958"/>
              <a:gd name="connsiteX1" fmla="*/ 3900087 w 3900087"/>
              <a:gd name="connsiteY1" fmla="*/ 2089479 h 4178958"/>
              <a:gd name="connsiteX2" fmla="*/ 1810608 w 3900087"/>
              <a:gd name="connsiteY2" fmla="*/ 4178958 h 4178958"/>
              <a:gd name="connsiteX3" fmla="*/ 77979 w 3900087"/>
              <a:gd name="connsiteY3" fmla="*/ 3257727 h 4178958"/>
              <a:gd name="connsiteX4" fmla="*/ 0 w 3900087"/>
              <a:gd name="connsiteY4" fmla="*/ 3129368 h 4178958"/>
              <a:gd name="connsiteX5" fmla="*/ 831517 w 3900087"/>
              <a:gd name="connsiteY5" fmla="*/ 244058 h 4178958"/>
              <a:gd name="connsiteX6" fmla="*/ 997289 w 3900087"/>
              <a:gd name="connsiteY6" fmla="*/ 164202 h 4178958"/>
              <a:gd name="connsiteX7" fmla="*/ 1810608 w 3900087"/>
              <a:gd name="connsiteY7" fmla="*/ 0 h 4178958"/>
              <a:gd name="connsiteX8" fmla="*/ 2431955 w 390008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7" h="4178958">
                <a:moveTo>
                  <a:pt x="2431955" y="93939"/>
                </a:moveTo>
                <a:cubicBezTo>
                  <a:pt x="3282516" y="358491"/>
                  <a:pt x="3900087" y="1151865"/>
                  <a:pt x="3900087" y="2089479"/>
                </a:cubicBezTo>
                <a:cubicBezTo>
                  <a:pt x="3900087" y="3243466"/>
                  <a:pt x="2964595" y="4178958"/>
                  <a:pt x="1810608" y="4178958"/>
                </a:cubicBezTo>
                <a:cubicBezTo>
                  <a:pt x="1089366" y="4178958"/>
                  <a:pt x="453474" y="3813531"/>
                  <a:pt x="77979" y="3257727"/>
                </a:cubicBezTo>
                <a:lnTo>
                  <a:pt x="0" y="3129368"/>
                </a:lnTo>
                <a:lnTo>
                  <a:pt x="831517" y="244058"/>
                </a:lnTo>
                <a:lnTo>
                  <a:pt x="997289" y="164202"/>
                </a:lnTo>
                <a:cubicBezTo>
                  <a:pt x="1247270" y="58468"/>
                  <a:pt x="1522111" y="0"/>
                  <a:pt x="1810608" y="0"/>
                </a:cubicBezTo>
                <a:cubicBezTo>
                  <a:pt x="2026981" y="0"/>
                  <a:pt x="2235672" y="32888"/>
                  <a:pt x="2431955" y="93939"/>
                </a:cubicBezTo>
                <a:close/>
              </a:path>
            </a:pathLst>
          </a:custGeom>
          <a:gradFill>
            <a:gsLst>
              <a:gs pos="34000">
                <a:schemeClr val="bg1">
                  <a:alpha val="0"/>
                </a:schemeClr>
              </a:gs>
              <a:gs pos="100000">
                <a:schemeClr val="accent6">
                  <a:alpha val="3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Nova"/>
              <a:ea typeface="+mn-ea"/>
              <a:cs typeface="+mn-cs"/>
            </a:endParaRPr>
          </a:p>
        </p:txBody>
      </p:sp>
      <p:sp>
        <p:nvSpPr>
          <p:cNvPr id="36" name="Rectangle 35">
            <a:extLst>
              <a:ext uri="{FF2B5EF4-FFF2-40B4-BE49-F238E27FC236}">
                <a16:creationId xmlns:a16="http://schemas.microsoft.com/office/drawing/2014/main" id="{28A0077D-32B1-4060-AD9E-836782EE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7595" y="413658"/>
            <a:ext cx="4400609"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2" name="Title 1">
            <a:extLst>
              <a:ext uri="{FF2B5EF4-FFF2-40B4-BE49-F238E27FC236}">
                <a16:creationId xmlns:a16="http://schemas.microsoft.com/office/drawing/2014/main" id="{B6318A36-79DB-495D-AE30-7B5DCF0CF1CB}"/>
              </a:ext>
            </a:extLst>
          </p:cNvPr>
          <p:cNvSpPr>
            <a:spLocks noGrp="1"/>
          </p:cNvSpPr>
          <p:nvPr>
            <p:ph type="title"/>
          </p:nvPr>
        </p:nvSpPr>
        <p:spPr>
          <a:xfrm>
            <a:off x="518616" y="586633"/>
            <a:ext cx="3125336" cy="3611584"/>
          </a:xfrm>
        </p:spPr>
        <p:txBody>
          <a:bodyPr>
            <a:normAutofit/>
          </a:bodyPr>
          <a:lstStyle/>
          <a:p>
            <a:r>
              <a:rPr lang="en-SG" sz="2000" dirty="0">
                <a:solidFill>
                  <a:schemeClr val="bg1"/>
                </a:solidFill>
              </a:rPr>
              <a:t>Explanation of insights</a:t>
            </a:r>
          </a:p>
        </p:txBody>
      </p:sp>
      <p:sp>
        <p:nvSpPr>
          <p:cNvPr id="3" name="Content Placeholder 2">
            <a:extLst>
              <a:ext uri="{FF2B5EF4-FFF2-40B4-BE49-F238E27FC236}">
                <a16:creationId xmlns:a16="http://schemas.microsoft.com/office/drawing/2014/main" id="{AAC7AC91-BC21-4954-9449-CAD3FD113785}"/>
              </a:ext>
            </a:extLst>
          </p:cNvPr>
          <p:cNvSpPr>
            <a:spLocks noGrp="1"/>
          </p:cNvSpPr>
          <p:nvPr>
            <p:ph idx="1"/>
          </p:nvPr>
        </p:nvSpPr>
        <p:spPr>
          <a:xfrm>
            <a:off x="4603989" y="3537199"/>
            <a:ext cx="6919874" cy="3184443"/>
          </a:xfrm>
        </p:spPr>
        <p:txBody>
          <a:bodyPr anchor="ctr">
            <a:normAutofit lnSpcReduction="10000"/>
          </a:bodyPr>
          <a:lstStyle/>
          <a:p>
            <a:pPr algn="just">
              <a:lnSpc>
                <a:spcPct val="110000"/>
              </a:lnSpc>
            </a:pPr>
            <a:r>
              <a:rPr lang="en-US" sz="1400" dirty="0">
                <a:latin typeface="+mj-lt"/>
              </a:rPr>
              <a:t>Majority of consumers still prefer to drive </a:t>
            </a:r>
            <a:r>
              <a:rPr lang="en-US" sz="1400" dirty="0">
                <a:solidFill>
                  <a:schemeClr val="accent6"/>
                </a:solidFill>
                <a:latin typeface="+mj-lt"/>
              </a:rPr>
              <a:t>petrol</a:t>
            </a:r>
            <a:r>
              <a:rPr lang="en-US" sz="1400" dirty="0">
                <a:latin typeface="+mj-lt"/>
              </a:rPr>
              <a:t> cars</a:t>
            </a:r>
          </a:p>
          <a:p>
            <a:pPr algn="just">
              <a:lnSpc>
                <a:spcPct val="110000"/>
              </a:lnSpc>
            </a:pPr>
            <a:endParaRPr lang="en-US" sz="1400" dirty="0">
              <a:latin typeface="+mj-lt"/>
            </a:endParaRPr>
          </a:p>
          <a:p>
            <a:pPr algn="just">
              <a:lnSpc>
                <a:spcPct val="110000"/>
              </a:lnSpc>
            </a:pPr>
            <a:r>
              <a:rPr lang="en-US" sz="1400" dirty="0">
                <a:latin typeface="+mj-lt"/>
              </a:rPr>
              <a:t>Ownership of Petro-Electric cars have </a:t>
            </a:r>
            <a:r>
              <a:rPr lang="en-US" sz="1400" u="sng" dirty="0">
                <a:solidFill>
                  <a:srgbClr val="00B050"/>
                </a:solidFill>
                <a:latin typeface="+mj-lt"/>
              </a:rPr>
              <a:t>skyrocketed</a:t>
            </a:r>
            <a:r>
              <a:rPr lang="en-US" sz="1400" dirty="0">
                <a:latin typeface="+mj-lt"/>
              </a:rPr>
              <a:t> over the past few years</a:t>
            </a:r>
          </a:p>
          <a:p>
            <a:pPr algn="just">
              <a:lnSpc>
                <a:spcPct val="110000"/>
              </a:lnSpc>
            </a:pPr>
            <a:endParaRPr lang="en-US" sz="1400" dirty="0">
              <a:latin typeface="+mj-lt"/>
            </a:endParaRPr>
          </a:p>
          <a:p>
            <a:pPr algn="just">
              <a:lnSpc>
                <a:spcPct val="110000"/>
              </a:lnSpc>
            </a:pPr>
            <a:r>
              <a:rPr lang="en-US" sz="1400" dirty="0">
                <a:solidFill>
                  <a:srgbClr val="000000"/>
                </a:solidFill>
                <a:latin typeface="+mj-lt"/>
              </a:rPr>
              <a:t>Petrol cars still top the charts, due to </a:t>
            </a:r>
            <a:r>
              <a:rPr lang="en-US" sz="1400" u="sng" dirty="0">
                <a:solidFill>
                  <a:schemeClr val="accent2"/>
                </a:solidFill>
                <a:latin typeface="+mj-lt"/>
              </a:rPr>
              <a:t>greater availability</a:t>
            </a:r>
            <a:r>
              <a:rPr lang="en-US" sz="1400" dirty="0">
                <a:solidFill>
                  <a:srgbClr val="000000"/>
                </a:solidFill>
                <a:latin typeface="+mj-lt"/>
              </a:rPr>
              <a:t> of services such as petrol stations</a:t>
            </a:r>
          </a:p>
          <a:p>
            <a:pPr lvl="1" algn="just">
              <a:lnSpc>
                <a:spcPct val="110000"/>
              </a:lnSpc>
            </a:pPr>
            <a:endParaRPr lang="en-US" sz="1400" dirty="0">
              <a:solidFill>
                <a:srgbClr val="000000"/>
              </a:solidFill>
              <a:latin typeface="+mj-lt"/>
            </a:endParaRPr>
          </a:p>
          <a:p>
            <a:pPr marL="0" indent="0" algn="just">
              <a:lnSpc>
                <a:spcPct val="110000"/>
              </a:lnSpc>
              <a:buNone/>
            </a:pPr>
            <a:r>
              <a:rPr lang="en-US" sz="1400" dirty="0">
                <a:solidFill>
                  <a:srgbClr val="000000"/>
                </a:solidFill>
                <a:latin typeface="+mj-lt"/>
              </a:rPr>
              <a:t>However: Petrol-Electric cars are catching on,</a:t>
            </a:r>
          </a:p>
          <a:p>
            <a:pPr lvl="1" algn="just">
              <a:lnSpc>
                <a:spcPct val="110000"/>
              </a:lnSpc>
            </a:pPr>
            <a:r>
              <a:rPr lang="en-US" sz="1400" dirty="0">
                <a:solidFill>
                  <a:srgbClr val="000000"/>
                </a:solidFill>
                <a:latin typeface="+mj-lt"/>
              </a:rPr>
              <a:t>We can see that the number of Petrol-Electric cars being sold has more than quadrupled in the last 4 years</a:t>
            </a:r>
          </a:p>
          <a:p>
            <a:pPr lvl="1" algn="just">
              <a:lnSpc>
                <a:spcPct val="110000"/>
              </a:lnSpc>
            </a:pPr>
            <a:r>
              <a:rPr lang="en-US" sz="1400" dirty="0">
                <a:solidFill>
                  <a:srgbClr val="000000"/>
                </a:solidFill>
                <a:latin typeface="+mj-lt"/>
              </a:rPr>
              <a:t>There has also been an increase in the total number of facilities built for petrol electric cars	</a:t>
            </a:r>
          </a:p>
        </p:txBody>
      </p:sp>
      <p:pic>
        <p:nvPicPr>
          <p:cNvPr id="13" name="Picture 12">
            <a:extLst>
              <a:ext uri="{FF2B5EF4-FFF2-40B4-BE49-F238E27FC236}">
                <a16:creationId xmlns:a16="http://schemas.microsoft.com/office/drawing/2014/main" id="{1CDCFA55-4D63-461D-803C-8FA3008E2458}"/>
              </a:ext>
            </a:extLst>
          </p:cNvPr>
          <p:cNvPicPr>
            <a:picLocks noChangeAspect="1"/>
          </p:cNvPicPr>
          <p:nvPr/>
        </p:nvPicPr>
        <p:blipFill>
          <a:blip r:embed="rId3"/>
          <a:stretch>
            <a:fillRect/>
          </a:stretch>
        </p:blipFill>
        <p:spPr>
          <a:xfrm>
            <a:off x="4695298" y="105201"/>
            <a:ext cx="6978086" cy="2974868"/>
          </a:xfrm>
          <a:prstGeom prst="rect">
            <a:avLst/>
          </a:prstGeom>
        </p:spPr>
      </p:pic>
      <p:pic>
        <p:nvPicPr>
          <p:cNvPr id="8" name="Picture 7">
            <a:extLst>
              <a:ext uri="{FF2B5EF4-FFF2-40B4-BE49-F238E27FC236}">
                <a16:creationId xmlns:a16="http://schemas.microsoft.com/office/drawing/2014/main" id="{80BDA633-5827-4AEB-8E05-5A7E2E5EE864}"/>
              </a:ext>
            </a:extLst>
          </p:cNvPr>
          <p:cNvPicPr>
            <a:picLocks noChangeAspect="1"/>
          </p:cNvPicPr>
          <p:nvPr/>
        </p:nvPicPr>
        <p:blipFill>
          <a:blip r:embed="rId4"/>
          <a:stretch>
            <a:fillRect/>
          </a:stretch>
        </p:blipFill>
        <p:spPr>
          <a:xfrm>
            <a:off x="4904803" y="3080068"/>
            <a:ext cx="3067478" cy="400106"/>
          </a:xfrm>
          <a:prstGeom prst="rect">
            <a:avLst/>
          </a:prstGeom>
        </p:spPr>
      </p:pic>
    </p:spTree>
    <p:extLst>
      <p:ext uri="{BB962C8B-B14F-4D97-AF65-F5344CB8AC3E}">
        <p14:creationId xmlns:p14="http://schemas.microsoft.com/office/powerpoint/2010/main" val="3278156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3">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16" name="Rectangle 15">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useBgFill="1">
        <p:nvSpPr>
          <p:cNvPr id="17" name="Rectangle 17">
            <a:extLst>
              <a:ext uri="{FF2B5EF4-FFF2-40B4-BE49-F238E27FC236}">
                <a16:creationId xmlns:a16="http://schemas.microsoft.com/office/drawing/2014/main" id="{315596D0-7A93-45AB-A289-2A2B141E0B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20" name="Rectangle 19">
            <a:extLst>
              <a:ext uri="{FF2B5EF4-FFF2-40B4-BE49-F238E27FC236}">
                <a16:creationId xmlns:a16="http://schemas.microsoft.com/office/drawing/2014/main" id="{A90F64BE-B6DF-4D20-9A3E-DAD003896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0"/>
            <a:ext cx="4038601" cy="6866462"/>
          </a:xfrm>
          <a:prstGeom prst="rect">
            <a:avLst/>
          </a:prstGeom>
          <a:gradFill>
            <a:gsLst>
              <a:gs pos="0">
                <a:schemeClr val="accent5"/>
              </a:gs>
              <a:gs pos="100000">
                <a:schemeClr val="accent4">
                  <a:alpha val="55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22" name="Rectangle 21">
            <a:extLst>
              <a:ext uri="{FF2B5EF4-FFF2-40B4-BE49-F238E27FC236}">
                <a16:creationId xmlns:a16="http://schemas.microsoft.com/office/drawing/2014/main" id="{3299ACA5-1949-4821-8FA4-95A78A2097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5328" y="1633640"/>
            <a:ext cx="6866462" cy="3581401"/>
          </a:xfrm>
          <a:prstGeom prst="rect">
            <a:avLst/>
          </a:prstGeom>
          <a:gradFill>
            <a:gsLst>
              <a:gs pos="0">
                <a:schemeClr val="accent2"/>
              </a:gs>
              <a:gs pos="100000">
                <a:schemeClr val="accent5">
                  <a:alpha val="13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Nova"/>
              <a:ea typeface="+mn-ea"/>
              <a:cs typeface="+mn-cs"/>
            </a:endParaRPr>
          </a:p>
        </p:txBody>
      </p:sp>
      <p:sp>
        <p:nvSpPr>
          <p:cNvPr id="24" name="Rectangle 23">
            <a:extLst>
              <a:ext uri="{FF2B5EF4-FFF2-40B4-BE49-F238E27FC236}">
                <a16:creationId xmlns:a16="http://schemas.microsoft.com/office/drawing/2014/main" id="{85559C2F-075A-49B7-8935-4591245136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32044"/>
            <a:ext cx="4038600" cy="4634418"/>
          </a:xfrm>
          <a:prstGeom prst="rect">
            <a:avLst/>
          </a:prstGeom>
          <a:gradFill>
            <a:gsLst>
              <a:gs pos="0">
                <a:schemeClr val="accent5">
                  <a:alpha val="36000"/>
                </a:schemeClr>
              </a:gs>
              <a:gs pos="67000">
                <a:schemeClr val="accent5">
                  <a:alpha val="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Nova"/>
              <a:ea typeface="+mn-ea"/>
              <a:cs typeface="+mn-cs"/>
            </a:endParaRPr>
          </a:p>
        </p:txBody>
      </p:sp>
      <p:sp>
        <p:nvSpPr>
          <p:cNvPr id="2" name="Title 1">
            <a:extLst>
              <a:ext uri="{FF2B5EF4-FFF2-40B4-BE49-F238E27FC236}">
                <a16:creationId xmlns:a16="http://schemas.microsoft.com/office/drawing/2014/main" id="{94465721-0F32-45B9-997F-93E9756E0762}"/>
              </a:ext>
            </a:extLst>
          </p:cNvPr>
          <p:cNvSpPr>
            <a:spLocks noGrp="1"/>
          </p:cNvSpPr>
          <p:nvPr>
            <p:ph type="title"/>
          </p:nvPr>
        </p:nvSpPr>
        <p:spPr>
          <a:xfrm>
            <a:off x="554613" y="2912088"/>
            <a:ext cx="2929372" cy="818991"/>
          </a:xfrm>
        </p:spPr>
        <p:txBody>
          <a:bodyPr vert="horz" lIns="0" tIns="0" rIns="0" bIns="0" rtlCol="0" anchor="t">
            <a:normAutofit/>
          </a:bodyPr>
          <a:lstStyle/>
          <a:p>
            <a:r>
              <a:rPr lang="en-US" sz="2200" spc="750" dirty="0">
                <a:solidFill>
                  <a:schemeClr val="bg1"/>
                </a:solidFill>
              </a:rPr>
              <a:t>Data Dictionary</a:t>
            </a:r>
          </a:p>
        </p:txBody>
      </p:sp>
      <p:pic>
        <p:nvPicPr>
          <p:cNvPr id="4" name="Picture 3">
            <a:extLst>
              <a:ext uri="{FF2B5EF4-FFF2-40B4-BE49-F238E27FC236}">
                <a16:creationId xmlns:a16="http://schemas.microsoft.com/office/drawing/2014/main" id="{F3A6B214-CBEF-4C8B-A7AE-050036D8B3E8}"/>
              </a:ext>
            </a:extLst>
          </p:cNvPr>
          <p:cNvPicPr>
            <a:picLocks noChangeAspect="1"/>
          </p:cNvPicPr>
          <p:nvPr/>
        </p:nvPicPr>
        <p:blipFill>
          <a:blip r:embed="rId3"/>
          <a:stretch>
            <a:fillRect/>
          </a:stretch>
        </p:blipFill>
        <p:spPr>
          <a:xfrm>
            <a:off x="6000067" y="237764"/>
            <a:ext cx="4230460" cy="5925272"/>
          </a:xfrm>
          <a:prstGeom prst="rect">
            <a:avLst/>
          </a:prstGeom>
        </p:spPr>
      </p:pic>
      <p:sp>
        <p:nvSpPr>
          <p:cNvPr id="14" name="TextBox 13">
            <a:extLst>
              <a:ext uri="{FF2B5EF4-FFF2-40B4-BE49-F238E27FC236}">
                <a16:creationId xmlns:a16="http://schemas.microsoft.com/office/drawing/2014/main" id="{ECBACC66-CE3B-4F33-9F56-BBD363F0AEBA}"/>
              </a:ext>
            </a:extLst>
          </p:cNvPr>
          <p:cNvSpPr txBox="1"/>
          <p:nvPr/>
        </p:nvSpPr>
        <p:spPr>
          <a:xfrm>
            <a:off x="6610346" y="6358626"/>
            <a:ext cx="3086104" cy="261610"/>
          </a:xfrm>
          <a:prstGeom prst="rect">
            <a:avLst/>
          </a:prstGeom>
          <a:noFill/>
        </p:spPr>
        <p:txBody>
          <a:bodyPr wrap="square" rtlCol="0">
            <a:spAutoFit/>
          </a:bodyPr>
          <a:lstStyle/>
          <a:p>
            <a:pPr algn="ctr"/>
            <a:r>
              <a:rPr lang="en-GB" sz="1100" dirty="0">
                <a:solidFill>
                  <a:schemeClr val="bg1">
                    <a:lumMod val="50000"/>
                  </a:schemeClr>
                </a:solidFill>
              </a:rPr>
              <a:t>No. of cars purchased per engine type, per year</a:t>
            </a:r>
          </a:p>
        </p:txBody>
      </p:sp>
    </p:spTree>
    <p:extLst>
      <p:ext uri="{BB962C8B-B14F-4D97-AF65-F5344CB8AC3E}">
        <p14:creationId xmlns:p14="http://schemas.microsoft.com/office/powerpoint/2010/main" val="2004980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8" name="Rectangle 47">
            <a:extLst>
              <a:ext uri="{FF2B5EF4-FFF2-40B4-BE49-F238E27FC236}">
                <a16:creationId xmlns:a16="http://schemas.microsoft.com/office/drawing/2014/main" id="{7F7F2020-3718-4400-926B-893A0FBDC0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100C66CE-2B3E-4513-9B9D-EC2B8182F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6" y="5230792"/>
            <a:ext cx="12198725" cy="1645027"/>
          </a:xfrm>
          <a:prstGeom prst="rect">
            <a:avLst/>
          </a:prstGeom>
          <a:gradFill>
            <a:gsLst>
              <a:gs pos="0">
                <a:schemeClr val="accent5"/>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E9F3C764-BCFB-4F32-B897-6513FF0F6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6" y="5230792"/>
            <a:ext cx="8122026" cy="1653935"/>
          </a:xfrm>
          <a:prstGeom prst="rect">
            <a:avLst/>
          </a:prstGeom>
          <a:gradFill>
            <a:gsLst>
              <a:gs pos="24000">
                <a:schemeClr val="accent2">
                  <a:alpha val="0"/>
                </a:schemeClr>
              </a:gs>
              <a:gs pos="99000">
                <a:schemeClr val="accent2">
                  <a:alpha val="68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8411D24A-F765-48C8-813D-D3A5E5AAB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895080" y="3111827"/>
            <a:ext cx="1177951" cy="5415888"/>
          </a:xfrm>
          <a:prstGeom prst="rect">
            <a:avLst/>
          </a:prstGeom>
          <a:gradFill>
            <a:gsLst>
              <a:gs pos="23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4465721-0F32-45B9-997F-93E9756E0762}"/>
              </a:ext>
            </a:extLst>
          </p:cNvPr>
          <p:cNvSpPr>
            <a:spLocks noGrp="1"/>
          </p:cNvSpPr>
          <p:nvPr>
            <p:ph type="title"/>
          </p:nvPr>
        </p:nvSpPr>
        <p:spPr>
          <a:xfrm>
            <a:off x="240160" y="5765371"/>
            <a:ext cx="7881866" cy="1092200"/>
          </a:xfrm>
        </p:spPr>
        <p:txBody>
          <a:bodyPr vert="horz" lIns="0" tIns="0" rIns="0" bIns="0" rtlCol="0" anchor="ctr">
            <a:normAutofit/>
          </a:bodyPr>
          <a:lstStyle/>
          <a:p>
            <a:r>
              <a:rPr lang="en-US" sz="1600" dirty="0">
                <a:solidFill>
                  <a:schemeClr val="bg2"/>
                </a:solidFill>
              </a:rPr>
              <a:t>What are the most popular car brands sold over the years?</a:t>
            </a:r>
            <a:br>
              <a:rPr lang="en-US" sz="1600" dirty="0"/>
            </a:br>
            <a:br>
              <a:rPr lang="en-US" sz="1600" dirty="0"/>
            </a:br>
            <a:r>
              <a:rPr lang="en-US" sz="1600" dirty="0">
                <a:solidFill>
                  <a:schemeClr val="bg1">
                    <a:lumMod val="75000"/>
                  </a:schemeClr>
                </a:solidFill>
              </a:rPr>
              <a:t>What brand should I buy?</a:t>
            </a:r>
            <a:endParaRPr lang="en-US" sz="3200" spc="750" dirty="0">
              <a:solidFill>
                <a:schemeClr val="bg1">
                  <a:lumMod val="75000"/>
                </a:schemeClr>
              </a:solidFill>
            </a:endParaRPr>
          </a:p>
        </p:txBody>
      </p:sp>
      <p:pic>
        <p:nvPicPr>
          <p:cNvPr id="4" name="Picture 3">
            <a:extLst>
              <a:ext uri="{FF2B5EF4-FFF2-40B4-BE49-F238E27FC236}">
                <a16:creationId xmlns:a16="http://schemas.microsoft.com/office/drawing/2014/main" id="{461CD844-9529-4350-A0F6-62486A99EDEF}"/>
              </a:ext>
            </a:extLst>
          </p:cNvPr>
          <p:cNvPicPr>
            <a:picLocks noChangeAspect="1"/>
          </p:cNvPicPr>
          <p:nvPr/>
        </p:nvPicPr>
        <p:blipFill rotWithShape="1">
          <a:blip r:embed="rId3"/>
          <a:srcRect l="14" r="2290" b="-2"/>
          <a:stretch/>
        </p:blipFill>
        <p:spPr>
          <a:xfrm>
            <a:off x="238959" y="-5249"/>
            <a:ext cx="11707353" cy="5212972"/>
          </a:xfrm>
          <a:prstGeom prst="rect">
            <a:avLst/>
          </a:prstGeom>
        </p:spPr>
      </p:pic>
    </p:spTree>
    <p:extLst>
      <p:ext uri="{BB962C8B-B14F-4D97-AF65-F5344CB8AC3E}">
        <p14:creationId xmlns:p14="http://schemas.microsoft.com/office/powerpoint/2010/main" val="1500230702"/>
      </p:ext>
    </p:extLst>
  </p:cSld>
  <p:clrMapOvr>
    <a:masterClrMapping/>
  </p:clrMapOvr>
</p:sld>
</file>

<file path=ppt/theme/theme1.xml><?xml version="1.0" encoding="utf-8"?>
<a:theme xmlns:a="http://schemas.openxmlformats.org/drawingml/2006/main" name="GradientRiseVTI">
  <a:themeElements>
    <a:clrScheme name="AnalogousFromDarkSeedLeftStep">
      <a:dk1>
        <a:srgbClr val="000000"/>
      </a:dk1>
      <a:lt1>
        <a:srgbClr val="FFFFFF"/>
      </a:lt1>
      <a:dk2>
        <a:srgbClr val="301B27"/>
      </a:dk2>
      <a:lt2>
        <a:srgbClr val="F0F3F3"/>
      </a:lt2>
      <a:accent1>
        <a:srgbClr val="C34D5D"/>
      </a:accent1>
      <a:accent2>
        <a:srgbClr val="B13B7D"/>
      </a:accent2>
      <a:accent3>
        <a:srgbClr val="C34DC0"/>
      </a:accent3>
      <a:accent4>
        <a:srgbClr val="833BB1"/>
      </a:accent4>
      <a:accent5>
        <a:srgbClr val="644DC3"/>
      </a:accent5>
      <a:accent6>
        <a:srgbClr val="3B55B1"/>
      </a:accent6>
      <a:hlink>
        <a:srgbClr val="7E55C6"/>
      </a:hlink>
      <a:folHlink>
        <a:srgbClr val="7F7F7F"/>
      </a:folHlink>
    </a:clrScheme>
    <a:fontScheme name="Avenir">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166D7B6F2D4664FA12F53D766CE0AEE" ma:contentTypeVersion="9" ma:contentTypeDescription="Create a new document." ma:contentTypeScope="" ma:versionID="e7a134f5f17ac7cf18d63577f2697f76">
  <xsd:schema xmlns:xsd="http://www.w3.org/2001/XMLSchema" xmlns:xs="http://www.w3.org/2001/XMLSchema" xmlns:p="http://schemas.microsoft.com/office/2006/metadata/properties" xmlns:ns3="1adb8484-6e11-45e5-a846-32b3ec9f542b" xmlns:ns4="0e78127d-a9a2-4189-a4c6-2f7c8b28db94" targetNamespace="http://schemas.microsoft.com/office/2006/metadata/properties" ma:root="true" ma:fieldsID="d2b121aab997cda894dd9a82517f7d2a" ns3:_="" ns4:_="">
    <xsd:import namespace="1adb8484-6e11-45e5-a846-32b3ec9f542b"/>
    <xsd:import namespace="0e78127d-a9a2-4189-a4c6-2f7c8b28db9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db8484-6e11-45e5-a846-32b3ec9f542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e78127d-a9a2-4189-a4c6-2f7c8b28db94"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19C13B8-44F0-490B-BD1F-27E644009173}">
  <ds:schemaRefs>
    <ds:schemaRef ds:uri="http://purl.org/dc/elements/1.1/"/>
    <ds:schemaRef ds:uri="1adb8484-6e11-45e5-a846-32b3ec9f542b"/>
    <ds:schemaRef ds:uri="0e78127d-a9a2-4189-a4c6-2f7c8b28db94"/>
    <ds:schemaRef ds:uri="http://schemas.microsoft.com/office/2006/documentManagement/types"/>
    <ds:schemaRef ds:uri="http://purl.org/dc/dcmitype/"/>
    <ds:schemaRef ds:uri="http://purl.org/dc/terms/"/>
    <ds:schemaRef ds:uri="http://schemas.openxmlformats.org/package/2006/metadata/core-properties"/>
    <ds:schemaRef ds:uri="http://schemas.microsoft.com/office/infopath/2007/PartnerControl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4C60BF50-D250-4F0E-B991-4E4C5A1BACCD}">
  <ds:schemaRefs>
    <ds:schemaRef ds:uri="http://schemas.microsoft.com/sharepoint/v3/contenttype/forms"/>
  </ds:schemaRefs>
</ds:datastoreItem>
</file>

<file path=customXml/itemProps3.xml><?xml version="1.0" encoding="utf-8"?>
<ds:datastoreItem xmlns:ds="http://schemas.openxmlformats.org/officeDocument/2006/customXml" ds:itemID="{BC0BC953-8261-471D-8206-7BC9554C99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adb8484-6e11-45e5-a846-32b3ec9f542b"/>
    <ds:schemaRef ds:uri="0e78127d-a9a2-4189-a4c6-2f7c8b28db9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609</TotalTime>
  <Words>3044</Words>
  <Application>Microsoft Office PowerPoint</Application>
  <PresentationFormat>Widescreen</PresentationFormat>
  <Paragraphs>313</Paragraphs>
  <Slides>39</Slides>
  <Notes>34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Calibri</vt:lpstr>
      <vt:lpstr>Gill Sans Nova</vt:lpstr>
      <vt:lpstr>GradientRiseVTI</vt:lpstr>
      <vt:lpstr>  as a potential car buyer,   What factors contribute to owning a car in sg?   </vt:lpstr>
      <vt:lpstr>Introduction</vt:lpstr>
      <vt:lpstr>Objectives</vt:lpstr>
      <vt:lpstr>dataset(s) used</vt:lpstr>
      <vt:lpstr>Objective of data analysis</vt:lpstr>
      <vt:lpstr>What kind of car should I buy?   Why does that matter?</vt:lpstr>
      <vt:lpstr>Explanation of insights</vt:lpstr>
      <vt:lpstr>Data Dictionary</vt:lpstr>
      <vt:lpstr>What are the most popular car brands sold over the years?  What brand should I buy?</vt:lpstr>
      <vt:lpstr>Explanation of insights</vt:lpstr>
      <vt:lpstr>What are the most popular model of cars sold?  What model should I buy? </vt:lpstr>
      <vt:lpstr>Explanation of insights</vt:lpstr>
      <vt:lpstr>How consistent are Coe Prices per Category?   What category should I stick to? </vt:lpstr>
      <vt:lpstr>Explanation of insights</vt:lpstr>
      <vt:lpstr>Data Dictionary</vt:lpstr>
      <vt:lpstr>how much road is being paved each year?   Why does that matter? </vt:lpstr>
      <vt:lpstr>Explanation of insights</vt:lpstr>
      <vt:lpstr>What is the growth of roadside facilities constructed?   Why does that matter?</vt:lpstr>
      <vt:lpstr>Explanation of insights</vt:lpstr>
      <vt:lpstr>Data Dictionary</vt:lpstr>
      <vt:lpstr>How much are fuel prices?   Why does that matter?</vt:lpstr>
      <vt:lpstr>Explanation of insights</vt:lpstr>
      <vt:lpstr>Is fuel expensive?   why?</vt:lpstr>
      <vt:lpstr>Explanation of insights</vt:lpstr>
      <vt:lpstr>How consistent are fuel prices?   When should I buy fuel?</vt:lpstr>
      <vt:lpstr>Explanation of insights</vt:lpstr>
      <vt:lpstr>Data Dictionary</vt:lpstr>
      <vt:lpstr>What accidents are most common on the road?    Why?</vt:lpstr>
      <vt:lpstr>Explanation of insights</vt:lpstr>
      <vt:lpstr>Should I purchase insurance?    when should I purchase insurance?</vt:lpstr>
      <vt:lpstr>Explanation of insights</vt:lpstr>
      <vt:lpstr>Data Dictionary</vt:lpstr>
      <vt:lpstr>Where should I park my car?   What should I look out for?</vt:lpstr>
      <vt:lpstr>Explanation of insights</vt:lpstr>
      <vt:lpstr>what are my needs for a carpark?   What type of carpark suits those needs?</vt:lpstr>
      <vt:lpstr>Explanation of insights</vt:lpstr>
      <vt:lpstr>Data Dictionary</vt:lpstr>
      <vt:lpstr>Conclusion of insights &amp; recommendations</vt:lpstr>
      <vt:lpstr>credits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PDAS Ca2  as a potential car buyer,  What factors contribute to owning a car in sg?   an analysis on Singapore Transport data</dc:title>
  <dc:creator>JUSTIN WONG JUIN HNG</dc:creator>
  <cp:lastModifiedBy>JUSTIN WONG JUIN HNG</cp:lastModifiedBy>
  <cp:revision>7</cp:revision>
  <dcterms:created xsi:type="dcterms:W3CDTF">2022-02-14T07:38:53Z</dcterms:created>
  <dcterms:modified xsi:type="dcterms:W3CDTF">2022-02-15T10:07:07Z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0x010100A166D7B6F2D4664FA12F53D766CE0AEE</vt:lpwstr>
  </property>
</Properties>
</file>